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5"/>
  </p:notesMasterIdLst>
  <p:sldIdLst>
    <p:sldId id="256" r:id="rId2"/>
    <p:sldId id="257" r:id="rId3"/>
    <p:sldId id="303" r:id="rId4"/>
    <p:sldId id="258" r:id="rId5"/>
    <p:sldId id="328" r:id="rId6"/>
    <p:sldId id="345" r:id="rId7"/>
    <p:sldId id="337" r:id="rId8"/>
    <p:sldId id="344" r:id="rId9"/>
    <p:sldId id="326" r:id="rId10"/>
    <p:sldId id="327" r:id="rId11"/>
    <p:sldId id="287" r:id="rId12"/>
    <p:sldId id="329" r:id="rId13"/>
    <p:sldId id="330" r:id="rId14"/>
    <p:sldId id="334" r:id="rId15"/>
    <p:sldId id="259" r:id="rId16"/>
    <p:sldId id="331" r:id="rId17"/>
    <p:sldId id="264" r:id="rId18"/>
    <p:sldId id="333" r:id="rId19"/>
    <p:sldId id="335" r:id="rId20"/>
    <p:sldId id="305" r:id="rId21"/>
    <p:sldId id="306" r:id="rId22"/>
    <p:sldId id="313" r:id="rId23"/>
    <p:sldId id="308" r:id="rId24"/>
    <p:sldId id="324" r:id="rId25"/>
    <p:sldId id="322" r:id="rId26"/>
    <p:sldId id="323" r:id="rId27"/>
    <p:sldId id="314" r:id="rId28"/>
    <p:sldId id="307" r:id="rId29"/>
    <p:sldId id="309" r:id="rId30"/>
    <p:sldId id="338" r:id="rId31"/>
    <p:sldId id="311" r:id="rId32"/>
    <p:sldId id="299" r:id="rId33"/>
    <p:sldId id="265" r:id="rId34"/>
    <p:sldId id="317" r:id="rId35"/>
    <p:sldId id="340" r:id="rId36"/>
    <p:sldId id="342" r:id="rId37"/>
    <p:sldId id="266" r:id="rId38"/>
    <p:sldId id="268" r:id="rId39"/>
    <p:sldId id="302" r:id="rId40"/>
    <p:sldId id="276" r:id="rId41"/>
    <p:sldId id="346" r:id="rId42"/>
    <p:sldId id="270" r:id="rId43"/>
    <p:sldId id="296" r:id="rId4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849" autoAdjust="0"/>
  </p:normalViewPr>
  <p:slideViewPr>
    <p:cSldViewPr>
      <p:cViewPr>
        <p:scale>
          <a:sx n="116" d="100"/>
          <a:sy n="116" d="100"/>
        </p:scale>
        <p:origin x="-149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incipal\Desktop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Feuil1!$B$16</c:f>
              <c:strCache>
                <c:ptCount val="1"/>
                <c:pt idx="0">
                  <c:v>Etablissement</c:v>
                </c:pt>
              </c:strCache>
            </c:strRef>
          </c:tx>
          <c:spPr>
            <a:gradFill flip="none" rotWithShape="1">
              <a:gsLst>
                <a:gs pos="0">
                  <a:srgbClr val="FF0066">
                    <a:shade val="30000"/>
                    <a:satMod val="115000"/>
                  </a:srgbClr>
                </a:gs>
                <a:gs pos="50000">
                  <a:srgbClr val="FF0066">
                    <a:shade val="67500"/>
                    <a:satMod val="115000"/>
                  </a:srgbClr>
                </a:gs>
                <a:gs pos="100000">
                  <a:srgbClr val="FF006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Feuil1!$A$17:$A$19</c:f>
              <c:strCache>
                <c:ptCount val="3"/>
                <c:pt idx="0">
                  <c:v>8 ≤ Note &lt; 10  </c:v>
                </c:pt>
                <c:pt idx="1">
                  <c:v>10 ≤ Note &lt; 12  </c:v>
                </c:pt>
                <c:pt idx="2">
                  <c:v>Note ≥ 12  </c:v>
                </c:pt>
              </c:strCache>
            </c:strRef>
          </c:cat>
          <c:val>
            <c:numRef>
              <c:f>Feuil1!$B$17:$B$19</c:f>
              <c:numCache>
                <c:formatCode>General</c:formatCode>
                <c:ptCount val="3"/>
                <c:pt idx="0">
                  <c:v>14.2</c:v>
                </c:pt>
                <c:pt idx="1">
                  <c:v>24.4</c:v>
                </c:pt>
                <c:pt idx="2">
                  <c:v>39.4</c:v>
                </c:pt>
              </c:numCache>
            </c:numRef>
          </c:val>
        </c:ser>
        <c:ser>
          <c:idx val="1"/>
          <c:order val="1"/>
          <c:tx>
            <c:strRef>
              <c:f>Feuil1!$C$16</c:f>
              <c:strCache>
                <c:ptCount val="1"/>
                <c:pt idx="0">
                  <c:v>Dépt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Feuil1!$A$17:$A$19</c:f>
              <c:strCache>
                <c:ptCount val="3"/>
                <c:pt idx="0">
                  <c:v>8 ≤ Note &lt; 10  </c:v>
                </c:pt>
                <c:pt idx="1">
                  <c:v>10 ≤ Note &lt; 12  </c:v>
                </c:pt>
                <c:pt idx="2">
                  <c:v>Note ≥ 12  </c:v>
                </c:pt>
              </c:strCache>
            </c:strRef>
          </c:cat>
          <c:val>
            <c:numRef>
              <c:f>Feuil1!$C$17:$C$19</c:f>
              <c:numCache>
                <c:formatCode>General</c:formatCode>
                <c:ptCount val="3"/>
                <c:pt idx="0">
                  <c:v>18.8</c:v>
                </c:pt>
                <c:pt idx="1">
                  <c:v>17.100000000000001</c:v>
                </c:pt>
                <c:pt idx="2">
                  <c:v>24.9</c:v>
                </c:pt>
              </c:numCache>
            </c:numRef>
          </c:val>
        </c:ser>
        <c:ser>
          <c:idx val="2"/>
          <c:order val="2"/>
          <c:tx>
            <c:strRef>
              <c:f>Feuil1!$D$16</c:f>
              <c:strCache>
                <c:ptCount val="1"/>
                <c:pt idx="0">
                  <c:v>Acad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</c:spPr>
          <c:invertIfNegative val="0"/>
          <c:cat>
            <c:strRef>
              <c:f>Feuil1!$A$17:$A$19</c:f>
              <c:strCache>
                <c:ptCount val="3"/>
                <c:pt idx="0">
                  <c:v>8 ≤ Note &lt; 10  </c:v>
                </c:pt>
                <c:pt idx="1">
                  <c:v>10 ≤ Note &lt; 12  </c:v>
                </c:pt>
                <c:pt idx="2">
                  <c:v>Note ≥ 12  </c:v>
                </c:pt>
              </c:strCache>
            </c:strRef>
          </c:cat>
          <c:val>
            <c:numRef>
              <c:f>Feuil1!$D$17:$D$19</c:f>
              <c:numCache>
                <c:formatCode>General</c:formatCode>
                <c:ptCount val="3"/>
                <c:pt idx="0">
                  <c:v>18.7</c:v>
                </c:pt>
                <c:pt idx="1">
                  <c:v>17.3</c:v>
                </c:pt>
                <c:pt idx="2">
                  <c:v>27.8</c:v>
                </c:pt>
              </c:numCache>
            </c:numRef>
          </c:val>
        </c:ser>
        <c:ser>
          <c:idx val="3"/>
          <c:order val="3"/>
          <c:tx>
            <c:strRef>
              <c:f>Feuil1!$E$16</c:f>
              <c:strCache>
                <c:ptCount val="1"/>
                <c:pt idx="0">
                  <c:v>Région</c:v>
                </c:pt>
              </c:strCache>
            </c:strRef>
          </c:tx>
          <c:invertIfNegative val="0"/>
          <c:cat>
            <c:strRef>
              <c:f>Feuil1!$A$17:$A$19</c:f>
              <c:strCache>
                <c:ptCount val="3"/>
                <c:pt idx="0">
                  <c:v>8 ≤ Note &lt; 10  </c:v>
                </c:pt>
                <c:pt idx="1">
                  <c:v>10 ≤ Note &lt; 12  </c:v>
                </c:pt>
                <c:pt idx="2">
                  <c:v>Note ≥ 12  </c:v>
                </c:pt>
              </c:strCache>
            </c:strRef>
          </c:cat>
          <c:val>
            <c:numRef>
              <c:f>Feuil1!$E$17:$E$19</c:f>
              <c:numCache>
                <c:formatCode>General</c:formatCode>
                <c:ptCount val="3"/>
                <c:pt idx="0">
                  <c:v>18.399999999999999</c:v>
                </c:pt>
                <c:pt idx="1">
                  <c:v>17.2</c:v>
                </c:pt>
                <c:pt idx="2">
                  <c:v>28.3</c:v>
                </c:pt>
              </c:numCache>
            </c:numRef>
          </c:val>
        </c:ser>
        <c:ser>
          <c:idx val="4"/>
          <c:order val="4"/>
          <c:tx>
            <c:strRef>
              <c:f>Feuil1!$F$16</c:f>
              <c:strCache>
                <c:ptCount val="1"/>
                <c:pt idx="0">
                  <c:v>France</c:v>
                </c:pt>
              </c:strCache>
            </c:strRef>
          </c:tx>
          <c:invertIfNegative val="0"/>
          <c:cat>
            <c:strRef>
              <c:f>Feuil1!$A$17:$A$19</c:f>
              <c:strCache>
                <c:ptCount val="3"/>
                <c:pt idx="0">
                  <c:v>8 ≤ Note &lt; 10  </c:v>
                </c:pt>
                <c:pt idx="1">
                  <c:v>10 ≤ Note &lt; 12  </c:v>
                </c:pt>
                <c:pt idx="2">
                  <c:v>Note ≥ 12  </c:v>
                </c:pt>
              </c:strCache>
            </c:strRef>
          </c:cat>
          <c:val>
            <c:numRef>
              <c:f>Feuil1!$F$17:$F$19</c:f>
              <c:numCache>
                <c:formatCode>General</c:formatCode>
                <c:ptCount val="3"/>
                <c:pt idx="0">
                  <c:v>19.2</c:v>
                </c:pt>
                <c:pt idx="1">
                  <c:v>18.899999999999999</c:v>
                </c:pt>
                <c:pt idx="2">
                  <c:v>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669248"/>
        <c:axId val="201683712"/>
        <c:axId val="0"/>
      </c:bar3DChart>
      <c:catAx>
        <c:axId val="20166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Répartition des élèves par notes 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01683712"/>
        <c:crosses val="autoZero"/>
        <c:auto val="1"/>
        <c:lblAlgn val="ctr"/>
        <c:lblOffset val="100"/>
        <c:noMultiLvlLbl val="0"/>
      </c:catAx>
      <c:valAx>
        <c:axId val="201683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Pourcentage des élèves par notes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1669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93C3F-7116-471E-AF41-1343BD1820E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D4FE27-7EFC-478B-8BC9-C86046F7CB41}">
      <dgm:prSet phldrT="[Texte]"/>
      <dgm:spPr/>
      <dgm:t>
        <a:bodyPr/>
        <a:lstStyle/>
        <a:p>
          <a:r>
            <a:rPr lang="fr-FR" dirty="0" smtClean="0"/>
            <a:t>Berlin</a:t>
          </a:r>
          <a:endParaRPr lang="fr-FR" dirty="0"/>
        </a:p>
      </dgm:t>
    </dgm:pt>
    <dgm:pt modelId="{A131EC16-6EDA-41D3-9AA2-C45BDBBB0719}" type="parTrans" cxnId="{A349AA6D-8670-44CB-B893-545D50B74EF7}">
      <dgm:prSet/>
      <dgm:spPr/>
      <dgm:t>
        <a:bodyPr/>
        <a:lstStyle/>
        <a:p>
          <a:endParaRPr lang="fr-FR"/>
        </a:p>
      </dgm:t>
    </dgm:pt>
    <dgm:pt modelId="{56A76701-64E3-41E3-B04B-1D8AEF38DE49}" type="sibTrans" cxnId="{A349AA6D-8670-44CB-B893-545D50B74EF7}">
      <dgm:prSet/>
      <dgm:spPr/>
      <dgm:t>
        <a:bodyPr/>
        <a:lstStyle/>
        <a:p>
          <a:endParaRPr lang="fr-FR" dirty="0"/>
        </a:p>
      </dgm:t>
    </dgm:pt>
    <dgm:pt modelId="{91FD3E27-76B7-48C3-BF6D-5C021979A0CE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Sicile</a:t>
          </a:r>
          <a:endParaRPr lang="fr-FR" dirty="0"/>
        </a:p>
      </dgm:t>
    </dgm:pt>
    <dgm:pt modelId="{A8A39C66-37CA-48E4-AE56-E499743EE10A}" type="parTrans" cxnId="{5B682488-B6E6-49FC-BF2A-2F9464504D0A}">
      <dgm:prSet/>
      <dgm:spPr/>
      <dgm:t>
        <a:bodyPr/>
        <a:lstStyle/>
        <a:p>
          <a:endParaRPr lang="fr-FR"/>
        </a:p>
      </dgm:t>
    </dgm:pt>
    <dgm:pt modelId="{32422891-641F-48F1-A450-2BE8BA6F743F}" type="sibTrans" cxnId="{5B682488-B6E6-49FC-BF2A-2F9464504D0A}">
      <dgm:prSet/>
      <dgm:spPr/>
      <dgm:t>
        <a:bodyPr/>
        <a:lstStyle/>
        <a:p>
          <a:endParaRPr lang="fr-FR" dirty="0"/>
        </a:p>
      </dgm:t>
    </dgm:pt>
    <dgm:pt modelId="{F2A4F8DA-D92B-49A6-9D7F-DC81147F9BB9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/>
            <a:t>Le Mont St Michel</a:t>
          </a:r>
          <a:endParaRPr lang="fr-FR" dirty="0"/>
        </a:p>
      </dgm:t>
    </dgm:pt>
    <dgm:pt modelId="{F12DF68A-4DCB-412A-9E8E-5777BE31D85B}" type="parTrans" cxnId="{CD288668-82B3-4073-8FB8-34EACAB36FDE}">
      <dgm:prSet/>
      <dgm:spPr/>
      <dgm:t>
        <a:bodyPr/>
        <a:lstStyle/>
        <a:p>
          <a:endParaRPr lang="fr-FR"/>
        </a:p>
      </dgm:t>
    </dgm:pt>
    <dgm:pt modelId="{92EFBD24-CE2F-4A0F-BD49-3FAF88B4ABAC}" type="sibTrans" cxnId="{CD288668-82B3-4073-8FB8-34EACAB36FDE}">
      <dgm:prSet/>
      <dgm:spPr/>
      <dgm:t>
        <a:bodyPr/>
        <a:lstStyle/>
        <a:p>
          <a:endParaRPr lang="fr-FR" dirty="0"/>
        </a:p>
      </dgm:t>
    </dgm:pt>
    <dgm:pt modelId="{032CADCC-8758-43E6-858A-4AC3959DEB7C}">
      <dgm:prSet phldrT="[Texte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dirty="0" smtClean="0"/>
            <a:t>Buthiers</a:t>
          </a:r>
          <a:endParaRPr lang="fr-FR" dirty="0"/>
        </a:p>
      </dgm:t>
    </dgm:pt>
    <dgm:pt modelId="{0457CE23-D433-48F3-AAE2-FBAE74D30FC9}" type="parTrans" cxnId="{6DB95EAC-C641-41C2-9754-918B9CB7BB85}">
      <dgm:prSet/>
      <dgm:spPr/>
      <dgm:t>
        <a:bodyPr/>
        <a:lstStyle/>
        <a:p>
          <a:endParaRPr lang="fr-FR"/>
        </a:p>
      </dgm:t>
    </dgm:pt>
    <dgm:pt modelId="{76080ECA-EE9E-42D8-B014-ED3D707BEC34}" type="sibTrans" cxnId="{6DB95EAC-C641-41C2-9754-918B9CB7BB85}">
      <dgm:prSet/>
      <dgm:spPr/>
      <dgm:t>
        <a:bodyPr/>
        <a:lstStyle/>
        <a:p>
          <a:endParaRPr lang="fr-FR" dirty="0"/>
        </a:p>
      </dgm:t>
    </dgm:pt>
    <dgm:pt modelId="{908A955F-1C18-4D36-B208-598C33335A51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 smtClean="0"/>
            <a:t>Cologne</a:t>
          </a:r>
          <a:endParaRPr lang="fr-FR" dirty="0"/>
        </a:p>
      </dgm:t>
    </dgm:pt>
    <dgm:pt modelId="{93782B2A-7667-452E-8694-CBB3661E7F99}" type="parTrans" cxnId="{52748DCD-A6A3-4694-9100-8BE811E663EF}">
      <dgm:prSet/>
      <dgm:spPr/>
      <dgm:t>
        <a:bodyPr/>
        <a:lstStyle/>
        <a:p>
          <a:endParaRPr lang="fr-FR"/>
        </a:p>
      </dgm:t>
    </dgm:pt>
    <dgm:pt modelId="{3DA744AB-9F1B-4A3A-913F-C95C2FE1D002}" type="sibTrans" cxnId="{52748DCD-A6A3-4694-9100-8BE811E663EF}">
      <dgm:prSet/>
      <dgm:spPr/>
      <dgm:t>
        <a:bodyPr/>
        <a:lstStyle/>
        <a:p>
          <a:endParaRPr lang="fr-FR" dirty="0"/>
        </a:p>
      </dgm:t>
    </dgm:pt>
    <dgm:pt modelId="{47198CE7-B289-42D3-B486-FDC245A0F6B1}" type="pres">
      <dgm:prSet presAssocID="{DFA93C3F-7116-471E-AF41-1343BD1820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9B113F-6D72-4BB0-BE12-AB6CEEA150FD}" type="pres">
      <dgm:prSet presAssocID="{9CD4FE27-7EFC-478B-8BC9-C86046F7CB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247987-F0E7-4F8C-8C80-6A20B2793DDF}" type="pres">
      <dgm:prSet presAssocID="{56A76701-64E3-41E3-B04B-1D8AEF38DE49}" presName="sibTrans" presStyleLbl="sibTrans2D1" presStyleIdx="0" presStyleCnt="5"/>
      <dgm:spPr/>
      <dgm:t>
        <a:bodyPr/>
        <a:lstStyle/>
        <a:p>
          <a:endParaRPr lang="fr-FR"/>
        </a:p>
      </dgm:t>
    </dgm:pt>
    <dgm:pt modelId="{6EEA9834-AEE8-4FC5-8499-AD2C0CD4F7CB}" type="pres">
      <dgm:prSet presAssocID="{56A76701-64E3-41E3-B04B-1D8AEF38DE49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F29D5BB5-50B4-4C7F-9D0F-6C1DA9EB136A}" type="pres">
      <dgm:prSet presAssocID="{91FD3E27-76B7-48C3-BF6D-5C021979A0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3A485-F376-4A64-9CFE-B9B90B9CA8BF}" type="pres">
      <dgm:prSet presAssocID="{32422891-641F-48F1-A450-2BE8BA6F743F}" presName="sibTrans" presStyleLbl="sibTrans2D1" presStyleIdx="1" presStyleCnt="5"/>
      <dgm:spPr/>
      <dgm:t>
        <a:bodyPr/>
        <a:lstStyle/>
        <a:p>
          <a:endParaRPr lang="fr-FR"/>
        </a:p>
      </dgm:t>
    </dgm:pt>
    <dgm:pt modelId="{93161620-4D23-4ED3-907F-6B3CAA8FC6D2}" type="pres">
      <dgm:prSet presAssocID="{32422891-641F-48F1-A450-2BE8BA6F743F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6AFA3C39-2A0E-4283-B6F4-4B9A745FEFEC}" type="pres">
      <dgm:prSet presAssocID="{F2A4F8DA-D92B-49A6-9D7F-DC81147F9B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7443EC-5B65-4634-AAB5-F4A6CD9EFE31}" type="pres">
      <dgm:prSet presAssocID="{92EFBD24-CE2F-4A0F-BD49-3FAF88B4ABAC}" presName="sibTrans" presStyleLbl="sibTrans2D1" presStyleIdx="2" presStyleCnt="5"/>
      <dgm:spPr/>
      <dgm:t>
        <a:bodyPr/>
        <a:lstStyle/>
        <a:p>
          <a:endParaRPr lang="fr-FR"/>
        </a:p>
      </dgm:t>
    </dgm:pt>
    <dgm:pt modelId="{D65147C1-D257-403F-823B-B80922568691}" type="pres">
      <dgm:prSet presAssocID="{92EFBD24-CE2F-4A0F-BD49-3FAF88B4ABAC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DAD719F6-584E-4F6A-B3CC-175B15F64F1F}" type="pres">
      <dgm:prSet presAssocID="{032CADCC-8758-43E6-858A-4AC3959DEB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461457-B07F-42DE-80E2-0E822318837D}" type="pres">
      <dgm:prSet presAssocID="{76080ECA-EE9E-42D8-B014-ED3D707BEC34}" presName="sibTrans" presStyleLbl="sibTrans2D1" presStyleIdx="3" presStyleCnt="5"/>
      <dgm:spPr/>
      <dgm:t>
        <a:bodyPr/>
        <a:lstStyle/>
        <a:p>
          <a:endParaRPr lang="fr-FR"/>
        </a:p>
      </dgm:t>
    </dgm:pt>
    <dgm:pt modelId="{B4EBE758-C7B0-4B1F-B4B8-3CED7D4AAD09}" type="pres">
      <dgm:prSet presAssocID="{76080ECA-EE9E-42D8-B014-ED3D707BEC34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714BD144-F0B7-4874-B3B3-1D7402C05F45}" type="pres">
      <dgm:prSet presAssocID="{908A955F-1C18-4D36-B208-598C33335A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620E6C-D6D3-4615-9C14-F7F25EA53B34}" type="pres">
      <dgm:prSet presAssocID="{3DA744AB-9F1B-4A3A-913F-C95C2FE1D002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459AF2A-0102-41E6-9827-4795C39D9D4F}" type="pres">
      <dgm:prSet presAssocID="{3DA744AB-9F1B-4A3A-913F-C95C2FE1D002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2BF9D67E-C638-465D-8058-8EFF14ED5CF0}" type="presOf" srcId="{032CADCC-8758-43E6-858A-4AC3959DEB7C}" destId="{DAD719F6-584E-4F6A-B3CC-175B15F64F1F}" srcOrd="0" destOrd="0" presId="urn:microsoft.com/office/officeart/2005/8/layout/cycle2"/>
    <dgm:cxn modelId="{14627ADD-21A9-459E-BC4B-8757E2617708}" type="presOf" srcId="{92EFBD24-CE2F-4A0F-BD49-3FAF88B4ABAC}" destId="{D65147C1-D257-403F-823B-B80922568691}" srcOrd="1" destOrd="0" presId="urn:microsoft.com/office/officeart/2005/8/layout/cycle2"/>
    <dgm:cxn modelId="{A09670FA-0E67-4BA5-999F-72CD3856EEFB}" type="presOf" srcId="{32422891-641F-48F1-A450-2BE8BA6F743F}" destId="{93161620-4D23-4ED3-907F-6B3CAA8FC6D2}" srcOrd="1" destOrd="0" presId="urn:microsoft.com/office/officeart/2005/8/layout/cycle2"/>
    <dgm:cxn modelId="{6ACB1838-57CA-46BD-9965-18421FA8F919}" type="presOf" srcId="{92EFBD24-CE2F-4A0F-BD49-3FAF88B4ABAC}" destId="{E37443EC-5B65-4634-AAB5-F4A6CD9EFE31}" srcOrd="0" destOrd="0" presId="urn:microsoft.com/office/officeart/2005/8/layout/cycle2"/>
    <dgm:cxn modelId="{CDF10160-CA9F-47A9-BECB-BCD8F31CF95E}" type="presOf" srcId="{F2A4F8DA-D92B-49A6-9D7F-DC81147F9BB9}" destId="{6AFA3C39-2A0E-4283-B6F4-4B9A745FEFEC}" srcOrd="0" destOrd="0" presId="urn:microsoft.com/office/officeart/2005/8/layout/cycle2"/>
    <dgm:cxn modelId="{8DF2A1A7-91A7-40BF-85D5-FA491B405D07}" type="presOf" srcId="{3DA744AB-9F1B-4A3A-913F-C95C2FE1D002}" destId="{6D620E6C-D6D3-4615-9C14-F7F25EA53B34}" srcOrd="0" destOrd="0" presId="urn:microsoft.com/office/officeart/2005/8/layout/cycle2"/>
    <dgm:cxn modelId="{FC4B5FD4-44FA-4514-AD75-DEEFBB7A4E47}" type="presOf" srcId="{91FD3E27-76B7-48C3-BF6D-5C021979A0CE}" destId="{F29D5BB5-50B4-4C7F-9D0F-6C1DA9EB136A}" srcOrd="0" destOrd="0" presId="urn:microsoft.com/office/officeart/2005/8/layout/cycle2"/>
    <dgm:cxn modelId="{52748DCD-A6A3-4694-9100-8BE811E663EF}" srcId="{DFA93C3F-7116-471E-AF41-1343BD1820E1}" destId="{908A955F-1C18-4D36-B208-598C33335A51}" srcOrd="4" destOrd="0" parTransId="{93782B2A-7667-452E-8694-CBB3661E7F99}" sibTransId="{3DA744AB-9F1B-4A3A-913F-C95C2FE1D002}"/>
    <dgm:cxn modelId="{F2A0D667-A7ED-4249-8F7F-86710B6F7777}" type="presOf" srcId="{32422891-641F-48F1-A450-2BE8BA6F743F}" destId="{0DF3A485-F376-4A64-9CFE-B9B90B9CA8BF}" srcOrd="0" destOrd="0" presId="urn:microsoft.com/office/officeart/2005/8/layout/cycle2"/>
    <dgm:cxn modelId="{51D61C47-6F3A-4CA4-8FAC-9251FEE85C47}" type="presOf" srcId="{56A76701-64E3-41E3-B04B-1D8AEF38DE49}" destId="{E2247987-F0E7-4F8C-8C80-6A20B2793DDF}" srcOrd="0" destOrd="0" presId="urn:microsoft.com/office/officeart/2005/8/layout/cycle2"/>
    <dgm:cxn modelId="{CD288668-82B3-4073-8FB8-34EACAB36FDE}" srcId="{DFA93C3F-7116-471E-AF41-1343BD1820E1}" destId="{F2A4F8DA-D92B-49A6-9D7F-DC81147F9BB9}" srcOrd="2" destOrd="0" parTransId="{F12DF68A-4DCB-412A-9E8E-5777BE31D85B}" sibTransId="{92EFBD24-CE2F-4A0F-BD49-3FAF88B4ABAC}"/>
    <dgm:cxn modelId="{4D58C877-3CA6-4A6A-9E33-B7F7C47BCF32}" type="presOf" srcId="{9CD4FE27-7EFC-478B-8BC9-C86046F7CB41}" destId="{509B113F-6D72-4BB0-BE12-AB6CEEA150FD}" srcOrd="0" destOrd="0" presId="urn:microsoft.com/office/officeart/2005/8/layout/cycle2"/>
    <dgm:cxn modelId="{670C19E5-3AE6-48C7-A04F-07D51AC94C9B}" type="presOf" srcId="{76080ECA-EE9E-42D8-B014-ED3D707BEC34}" destId="{B4EBE758-C7B0-4B1F-B4B8-3CED7D4AAD09}" srcOrd="1" destOrd="0" presId="urn:microsoft.com/office/officeart/2005/8/layout/cycle2"/>
    <dgm:cxn modelId="{D4824981-C455-4B3C-9FB7-67663E70C2B6}" type="presOf" srcId="{DFA93C3F-7116-471E-AF41-1343BD1820E1}" destId="{47198CE7-B289-42D3-B486-FDC245A0F6B1}" srcOrd="0" destOrd="0" presId="urn:microsoft.com/office/officeart/2005/8/layout/cycle2"/>
    <dgm:cxn modelId="{5B682488-B6E6-49FC-BF2A-2F9464504D0A}" srcId="{DFA93C3F-7116-471E-AF41-1343BD1820E1}" destId="{91FD3E27-76B7-48C3-BF6D-5C021979A0CE}" srcOrd="1" destOrd="0" parTransId="{A8A39C66-37CA-48E4-AE56-E499743EE10A}" sibTransId="{32422891-641F-48F1-A450-2BE8BA6F743F}"/>
    <dgm:cxn modelId="{A349AA6D-8670-44CB-B893-545D50B74EF7}" srcId="{DFA93C3F-7116-471E-AF41-1343BD1820E1}" destId="{9CD4FE27-7EFC-478B-8BC9-C86046F7CB41}" srcOrd="0" destOrd="0" parTransId="{A131EC16-6EDA-41D3-9AA2-C45BDBBB0719}" sibTransId="{56A76701-64E3-41E3-B04B-1D8AEF38DE49}"/>
    <dgm:cxn modelId="{35BBF090-F2E5-4E4D-BB02-3B651A514452}" type="presOf" srcId="{56A76701-64E3-41E3-B04B-1D8AEF38DE49}" destId="{6EEA9834-AEE8-4FC5-8499-AD2C0CD4F7CB}" srcOrd="1" destOrd="0" presId="urn:microsoft.com/office/officeart/2005/8/layout/cycle2"/>
    <dgm:cxn modelId="{6DB95EAC-C641-41C2-9754-918B9CB7BB85}" srcId="{DFA93C3F-7116-471E-AF41-1343BD1820E1}" destId="{032CADCC-8758-43E6-858A-4AC3959DEB7C}" srcOrd="3" destOrd="0" parTransId="{0457CE23-D433-48F3-AAE2-FBAE74D30FC9}" sibTransId="{76080ECA-EE9E-42D8-B014-ED3D707BEC34}"/>
    <dgm:cxn modelId="{98AC1786-1034-4BB7-844E-89454078ADEF}" type="presOf" srcId="{908A955F-1C18-4D36-B208-598C33335A51}" destId="{714BD144-F0B7-4874-B3B3-1D7402C05F45}" srcOrd="0" destOrd="0" presId="urn:microsoft.com/office/officeart/2005/8/layout/cycle2"/>
    <dgm:cxn modelId="{40DF6AAE-88E8-4194-8A28-49C73FE2CB73}" type="presOf" srcId="{76080ECA-EE9E-42D8-B014-ED3D707BEC34}" destId="{13461457-B07F-42DE-80E2-0E822318837D}" srcOrd="0" destOrd="0" presId="urn:microsoft.com/office/officeart/2005/8/layout/cycle2"/>
    <dgm:cxn modelId="{76802B53-80A2-4573-B891-1FE14545DFEB}" type="presOf" srcId="{3DA744AB-9F1B-4A3A-913F-C95C2FE1D002}" destId="{3459AF2A-0102-41E6-9827-4795C39D9D4F}" srcOrd="1" destOrd="0" presId="urn:microsoft.com/office/officeart/2005/8/layout/cycle2"/>
    <dgm:cxn modelId="{B6FB7A2B-9992-46DD-9C5B-0D21C3D13F85}" type="presParOf" srcId="{47198CE7-B289-42D3-B486-FDC245A0F6B1}" destId="{509B113F-6D72-4BB0-BE12-AB6CEEA150FD}" srcOrd="0" destOrd="0" presId="urn:microsoft.com/office/officeart/2005/8/layout/cycle2"/>
    <dgm:cxn modelId="{CA594FD1-E68A-4EE5-AD24-F5CE51E83887}" type="presParOf" srcId="{47198CE7-B289-42D3-B486-FDC245A0F6B1}" destId="{E2247987-F0E7-4F8C-8C80-6A20B2793DDF}" srcOrd="1" destOrd="0" presId="urn:microsoft.com/office/officeart/2005/8/layout/cycle2"/>
    <dgm:cxn modelId="{D4038F5A-F19C-495A-BDF3-3FA582042E86}" type="presParOf" srcId="{E2247987-F0E7-4F8C-8C80-6A20B2793DDF}" destId="{6EEA9834-AEE8-4FC5-8499-AD2C0CD4F7CB}" srcOrd="0" destOrd="0" presId="urn:microsoft.com/office/officeart/2005/8/layout/cycle2"/>
    <dgm:cxn modelId="{55D75650-D0E2-47EF-82C3-50886A7BD4D0}" type="presParOf" srcId="{47198CE7-B289-42D3-B486-FDC245A0F6B1}" destId="{F29D5BB5-50B4-4C7F-9D0F-6C1DA9EB136A}" srcOrd="2" destOrd="0" presId="urn:microsoft.com/office/officeart/2005/8/layout/cycle2"/>
    <dgm:cxn modelId="{548DDE22-F1DC-471E-9011-0C08E02E8432}" type="presParOf" srcId="{47198CE7-B289-42D3-B486-FDC245A0F6B1}" destId="{0DF3A485-F376-4A64-9CFE-B9B90B9CA8BF}" srcOrd="3" destOrd="0" presId="urn:microsoft.com/office/officeart/2005/8/layout/cycle2"/>
    <dgm:cxn modelId="{0BF8AAB0-34B1-4888-B7C9-5B207F14A5E6}" type="presParOf" srcId="{0DF3A485-F376-4A64-9CFE-B9B90B9CA8BF}" destId="{93161620-4D23-4ED3-907F-6B3CAA8FC6D2}" srcOrd="0" destOrd="0" presId="urn:microsoft.com/office/officeart/2005/8/layout/cycle2"/>
    <dgm:cxn modelId="{7BB5903C-8472-439B-B045-29E15EF3ECBC}" type="presParOf" srcId="{47198CE7-B289-42D3-B486-FDC245A0F6B1}" destId="{6AFA3C39-2A0E-4283-B6F4-4B9A745FEFEC}" srcOrd="4" destOrd="0" presId="urn:microsoft.com/office/officeart/2005/8/layout/cycle2"/>
    <dgm:cxn modelId="{59C631C5-407C-4F12-B6AF-D42C36996E15}" type="presParOf" srcId="{47198CE7-B289-42D3-B486-FDC245A0F6B1}" destId="{E37443EC-5B65-4634-AAB5-F4A6CD9EFE31}" srcOrd="5" destOrd="0" presId="urn:microsoft.com/office/officeart/2005/8/layout/cycle2"/>
    <dgm:cxn modelId="{08D6EDD7-CA07-4A00-94A1-3645DB2501D2}" type="presParOf" srcId="{E37443EC-5B65-4634-AAB5-F4A6CD9EFE31}" destId="{D65147C1-D257-403F-823B-B80922568691}" srcOrd="0" destOrd="0" presId="urn:microsoft.com/office/officeart/2005/8/layout/cycle2"/>
    <dgm:cxn modelId="{BDB03A82-EE5E-4887-B3D2-BBE67A40E3C6}" type="presParOf" srcId="{47198CE7-B289-42D3-B486-FDC245A0F6B1}" destId="{DAD719F6-584E-4F6A-B3CC-175B15F64F1F}" srcOrd="6" destOrd="0" presId="urn:microsoft.com/office/officeart/2005/8/layout/cycle2"/>
    <dgm:cxn modelId="{0EFCDBB6-D547-4692-89DF-6EBA7901C4F7}" type="presParOf" srcId="{47198CE7-B289-42D3-B486-FDC245A0F6B1}" destId="{13461457-B07F-42DE-80E2-0E822318837D}" srcOrd="7" destOrd="0" presId="urn:microsoft.com/office/officeart/2005/8/layout/cycle2"/>
    <dgm:cxn modelId="{050F75D0-D9B1-4560-AF55-01FE6434B673}" type="presParOf" srcId="{13461457-B07F-42DE-80E2-0E822318837D}" destId="{B4EBE758-C7B0-4B1F-B4B8-3CED7D4AAD09}" srcOrd="0" destOrd="0" presId="urn:microsoft.com/office/officeart/2005/8/layout/cycle2"/>
    <dgm:cxn modelId="{F940A02E-4F63-4935-8B0E-950A7CF32D45}" type="presParOf" srcId="{47198CE7-B289-42D3-B486-FDC245A0F6B1}" destId="{714BD144-F0B7-4874-B3B3-1D7402C05F45}" srcOrd="8" destOrd="0" presId="urn:microsoft.com/office/officeart/2005/8/layout/cycle2"/>
    <dgm:cxn modelId="{DE9421FF-3E1C-4595-802B-0E54993EEC8E}" type="presParOf" srcId="{47198CE7-B289-42D3-B486-FDC245A0F6B1}" destId="{6D620E6C-D6D3-4615-9C14-F7F25EA53B34}" srcOrd="9" destOrd="0" presId="urn:microsoft.com/office/officeart/2005/8/layout/cycle2"/>
    <dgm:cxn modelId="{B049AC94-D48B-43B1-8591-0C0F0EBF3F90}" type="presParOf" srcId="{6D620E6C-D6D3-4615-9C14-F7F25EA53B34}" destId="{3459AF2A-0102-41E6-9827-4795C39D9D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6E16-F8D1-4128-893D-1AA28AC63413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8AFE1-E2EF-4E0B-B698-3F0B32C808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25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61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051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310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décret 2013-682 du 24 juillet 2013 qui prévoyait un échelonnement des</a:t>
            </a:r>
            <a:r>
              <a:rPr lang="fr-FR" baseline="0" dirty="0" smtClean="0"/>
              <a:t> dates de mises en œuvre a été modifié par le décret 2015-1023 du 19 août 2015 : pour les cycles 2, 3 et 4 ce sera à la rentrée 2016 pour tous les niveaux.</a:t>
            </a:r>
          </a:p>
          <a:p>
            <a:r>
              <a:rPr lang="fr-FR" baseline="0" dirty="0" smtClean="0"/>
              <a:t>Ce décret modificatif est accessible sur : http://www.legifrance.gouv.fr/eli/decret/2015/8/19/MENE1517683D/jo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978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8F030-A669-4247-ABAF-8B332E92B20D}" type="slidenum">
              <a:rPr lang="fr-FR" smtClean="0"/>
              <a:pPr/>
              <a:t>39</a:t>
            </a:fld>
            <a:endParaRPr lang="fr-FR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>
                <a:latin typeface="Times New Roman" pitchFamily="18" charset="0"/>
              </a:rPr>
              <a:t>Détailler pour chaque discipline 0.5 = 30 minutes en groupes à effectifs allégés</a:t>
            </a:r>
          </a:p>
          <a:p>
            <a:pPr eaLnBrk="1" hangingPunct="1"/>
            <a:endParaRPr lang="fr-FR" dirty="0" smtClean="0">
              <a:latin typeface="Times New Roman" pitchFamily="18" charset="0"/>
            </a:endParaRPr>
          </a:p>
          <a:p>
            <a:pPr eaLnBrk="1" hangingPunct="1"/>
            <a:r>
              <a:rPr lang="fr-FR" dirty="0" smtClean="0">
                <a:latin typeface="Times New Roman" pitchFamily="18" charset="0"/>
              </a:rPr>
              <a:t>Questions:</a:t>
            </a:r>
          </a:p>
          <a:p>
            <a:pPr eaLnBrk="1" hangingPunct="1"/>
            <a:r>
              <a:rPr lang="fr-FR" dirty="0" smtClean="0">
                <a:latin typeface="Times New Roman" pitchFamily="18" charset="0"/>
              </a:rPr>
              <a:t>Liste matériel envoyée fin juin aux écoles primaires + sur le site du collège</a:t>
            </a:r>
          </a:p>
          <a:p>
            <a:pPr eaLnBrk="1" hangingPunct="1"/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répartition entre AP et EPI doit être la même pour tous les élèves d’un même niveau de classe.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 choix des heures consacrées aux enseignements complémentaires est fait au sein de l’établissement, en respectant l’</a:t>
            </a:r>
            <a:r>
              <a:rPr lang="fr-FR" sz="1200" b="1" dirty="0" smtClean="0">
                <a:solidFill>
                  <a:srgbClr val="00B050"/>
                </a:solidFill>
              </a:rPr>
              <a:t>équité</a:t>
            </a: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pour tous les élèves d’un même niveau.</a:t>
            </a:r>
          </a:p>
          <a:p>
            <a:r>
              <a:rPr lang="fr-FR" dirty="0" smtClean="0"/>
              <a:t>Les contraintes sur le choix des EPI sont exposées dans la diapositive « Les enseignements complémentaires / </a:t>
            </a:r>
            <a:r>
              <a:rPr lang="fr-FR" sz="1200" dirty="0" smtClean="0"/>
              <a:t>Enseignements pratiques interdisciplinaires </a:t>
            </a:r>
            <a:r>
              <a:rPr lang="fr-FR" sz="900" dirty="0" smtClean="0"/>
              <a:t>2/2 »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35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maîtrise de chaque domaine ne peut être compensée par la maîtrise d’un autre domaine.</a:t>
            </a:r>
          </a:p>
          <a:p>
            <a:r>
              <a:rPr lang="fr-FR" dirty="0" smtClean="0"/>
              <a:t>Les quatre « objectifs de connaissances et de compétences pour la maîtrise du socle commun » du domaine 1 ne sont pas compensables entre eux.</a:t>
            </a:r>
          </a:p>
          <a:p>
            <a:r>
              <a:rPr lang="fr-FR" dirty="0" smtClean="0"/>
              <a:t>Page de présentation du socle commun : http://www.education.gouv.fr/cid88125/qu-apprendront-les-eleves-de-6-a-16-ans-a-la-rentree-2016-decouvrez-le-socle-commun-de-connaissances-de-competences-et-de-culture.html&amp;xtmc=soclecommun&amp;xtnp=1&amp;xtcr=5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0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7CF60-81B7-48F6-B613-1E5DE8BE9AB2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0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40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46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800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676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88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244E1-5E49-4166-A2A6-6904A8274AA9}" type="slidenum">
              <a:rPr lang="fr-FR" smtClean="0"/>
              <a:pPr/>
              <a:t>32</a:t>
            </a:fld>
            <a:endParaRPr lang="fr-FR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>
                <a:latin typeface="Times New Roman" pitchFamily="18" charset="0"/>
              </a:rPr>
              <a:t>Importance du carnet: règlement intérieur, absences, retards, informations</a:t>
            </a:r>
          </a:p>
          <a:p>
            <a:pPr eaLnBrk="1" hangingPunct="1"/>
            <a:endParaRPr lang="fr-FR" dirty="0" smtClean="0">
              <a:latin typeface="Times New Roman" pitchFamily="18" charset="0"/>
            </a:endParaRPr>
          </a:p>
          <a:p>
            <a:pPr eaLnBrk="1" hangingPunct="1"/>
            <a:r>
              <a:rPr lang="fr-FR" dirty="0" smtClean="0">
                <a:latin typeface="Times New Roman" pitchFamily="18" charset="0"/>
              </a:rPr>
              <a:t>Montrer si possible l’accès parents pour PRONOTE</a:t>
            </a:r>
          </a:p>
          <a:p>
            <a:pPr eaLnBrk="1" hangingPunct="1"/>
            <a:endParaRPr lang="fr-FR" dirty="0" smtClean="0">
              <a:latin typeface="Times New Roman" pitchFamily="18" charset="0"/>
            </a:endParaRPr>
          </a:p>
          <a:p>
            <a:pPr eaLnBrk="1" hangingPunct="1"/>
            <a:r>
              <a:rPr lang="fr-FR" u="sng" dirty="0" smtClean="0">
                <a:latin typeface="Times New Roman" pitchFamily="18" charset="0"/>
              </a:rPr>
              <a:t>Questions parents</a:t>
            </a:r>
          </a:p>
          <a:p>
            <a:pPr eaLnBrk="1" hangingPunct="1">
              <a:buFontTx/>
              <a:buChar char="-"/>
            </a:pPr>
            <a:r>
              <a:rPr lang="fr-FR" i="1" dirty="0" smtClean="0">
                <a:latin typeface="Times New Roman" pitchFamily="18" charset="0"/>
              </a:rPr>
              <a:t>Méthode à suivre pour rencontrer les professeurs si besoin</a:t>
            </a:r>
          </a:p>
          <a:p>
            <a:pPr eaLnBrk="1" hangingPunct="1"/>
            <a:r>
              <a:rPr lang="fr-FR" i="1" dirty="0" smtClean="0">
                <a:latin typeface="Times New Roman" pitchFamily="18" charset="0"/>
              </a:rPr>
              <a:t>- le portail internet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12255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773238"/>
            <a:ext cx="8075613" cy="3752850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667625" y="6396038"/>
            <a:ext cx="936625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dirty="0"/>
              <a:t>&gt;</a:t>
            </a:r>
            <a:r>
              <a:rPr lang="fr-FR" b="1" dirty="0"/>
              <a:t> </a:t>
            </a:r>
            <a:fld id="{F847E929-CBCA-4873-8E64-DB479EF87817}" type="slidenum">
              <a:rPr lang="fr-FR" b="1"/>
              <a:pPr>
                <a:defRPr/>
              </a:pPr>
              <a:t>‹N°›</a:t>
            </a:fld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52588" y="6372225"/>
            <a:ext cx="3048000" cy="296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 dirty="0"/>
              <a:t>Direction générale de l'enseignement scolaire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0DDD77-F0C9-4E41-AEB9-D9B0B6CFA71C}" type="datetimeFigureOut">
              <a:rPr lang="fr-FR" smtClean="0"/>
              <a:pPr/>
              <a:t>20/06/2020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78F7DBF-9099-4D18-B6FD-FFCAEF54CB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496944" cy="779314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chemeClr val="tx1"/>
                </a:solidFill>
              </a:rPr>
              <a:t>COLLEGE DE L’ERMITAGE</a:t>
            </a:r>
            <a:endParaRPr lang="fr-FR" sz="54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4581128"/>
            <a:ext cx="7992888" cy="2016224"/>
          </a:xfrm>
        </p:spPr>
        <p:txBody>
          <a:bodyPr>
            <a:normAutofit fontScale="47500" lnSpcReduction="20000"/>
          </a:bodyPr>
          <a:lstStyle/>
          <a:p>
            <a:endParaRPr lang="fr-FR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7000" dirty="0" smtClean="0"/>
              <a:t>Présentation du collège et de la classe de 6</a:t>
            </a:r>
            <a:r>
              <a:rPr lang="fr-FR" sz="7000" baseline="30000" dirty="0" smtClean="0"/>
              <a:t>ème</a:t>
            </a:r>
            <a:r>
              <a:rPr lang="fr-FR" sz="7000" dirty="0" smtClean="0"/>
              <a:t> aux parents d’élèves de CM2</a:t>
            </a:r>
          </a:p>
          <a:p>
            <a:endParaRPr lang="fr-FR" sz="2800" dirty="0" smtClean="0"/>
          </a:p>
          <a:p>
            <a:pPr algn="ctr"/>
            <a:r>
              <a:rPr lang="fr-FR" sz="3400" dirty="0" smtClean="0"/>
              <a:t>Novembre 2019</a:t>
            </a:r>
          </a:p>
          <a:p>
            <a:endParaRPr lang="fr-FR" sz="2800" dirty="0" smtClean="0"/>
          </a:p>
          <a:p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691952" y="773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76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IMG_20180417_155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2160" cy="338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84953"/>
              </p:ext>
            </p:extLst>
          </p:nvPr>
        </p:nvGraphicFramePr>
        <p:xfrm>
          <a:off x="395536" y="548680"/>
          <a:ext cx="8568952" cy="59650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schemeClr val="accent6">
                      <a:lumMod val="60000"/>
                      <a:lumOff val="40000"/>
                      <a:alpha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4175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3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9077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Options ou cursus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Horaires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7808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Allemand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dans le cursus bilangue de la 6</a:t>
                      </a:r>
                      <a:r>
                        <a:rPr lang="fr-FR" sz="16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à la 3</a:t>
                      </a:r>
                      <a:r>
                        <a:rPr lang="fr-FR" sz="16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 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l"/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(6 heures d’enseignement de LV dans le cursus bilangue en 6</a:t>
                      </a:r>
                      <a:r>
                        <a:rPr lang="fr-FR" sz="16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44623" marR="44623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Les  3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heures d’allemand </a:t>
                      </a: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s’ajoutent aux horaires règlementaires  en 6</a:t>
                      </a:r>
                      <a:r>
                        <a:rPr lang="fr-FR" sz="14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 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(1h d’anglais en moins en 6</a:t>
                      </a:r>
                      <a:r>
                        <a:rPr lang="fr-FR" sz="14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fr-FR" sz="14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0.5h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en plus des </a:t>
                      </a: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horaires règlementaires (2,5h) de LV2 à partir de la 5</a:t>
                      </a:r>
                      <a:r>
                        <a:rPr lang="fr-FR" sz="14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</a:t>
                      </a: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77166">
                <a:tc>
                  <a:txBody>
                    <a:bodyPr/>
                    <a:lstStyle/>
                    <a:p>
                      <a:pPr algn="l"/>
                      <a:r>
                        <a:rPr lang="fr-FR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LCA langue et culture de l’antiquité: Enseignement facultatif Latin 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de la 5</a:t>
                      </a:r>
                      <a:r>
                        <a:rPr lang="fr-FR" sz="16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à la 3</a:t>
                      </a:r>
                      <a:r>
                        <a:rPr lang="fr-FR" sz="16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l"/>
                      <a:r>
                        <a:rPr lang="fr-FR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Enseignement facultatif Grec en 3</a:t>
                      </a:r>
                      <a:r>
                        <a:rPr lang="fr-FR" sz="16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</a:t>
                      </a:r>
                      <a:r>
                        <a:rPr lang="fr-FR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                            </a:t>
                      </a:r>
                      <a:endParaRPr lang="fr-FR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4623" marR="44623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Le latin et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le </a:t>
                      </a: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grec s’ajoutent aux horaires obligatoires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6805">
                <a:tc>
                  <a:txBody>
                    <a:bodyPr/>
                    <a:lstStyle/>
                    <a:p>
                      <a:pPr algn="l"/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Enseignement facultatif LCE Anglais </a:t>
                      </a:r>
                    </a:p>
                    <a:p>
                      <a:pPr algn="l"/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Langues et cultures Européennes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4623" marR="44623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Renforcement et ouverture culturelle. S’ajoute aux enseignements obligatoires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Enseignement facultatif LCE Allemand Langues et cultures Européennes</a:t>
                      </a:r>
                    </a:p>
                    <a:p>
                      <a:pPr algn="l"/>
                      <a:endParaRPr lang="fr-FR" sz="1600" b="0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4623" marR="44623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Renforcement et ouverture culturelle. S’ajoute aux horaires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obligatoires.</a:t>
                      </a: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endParaRPr lang="fr-FR" sz="14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6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Atelier de Découverte professionnelle Dispositif </a:t>
                      </a:r>
                      <a:endParaRPr lang="fr-FR" sz="1600" b="0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4623" marR="44623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En 3</a:t>
                      </a:r>
                      <a:r>
                        <a:rPr lang="fr-FR" sz="1400" b="0" baseline="30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ème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. </a:t>
                      </a: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Option permettant une approche</a:t>
                      </a:r>
                      <a:r>
                        <a:rPr lang="fr-FR" sz="1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des métiers.</a:t>
                      </a: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ULIS : élèves</a:t>
                      </a:r>
                      <a:r>
                        <a:rPr lang="fr-FR" sz="16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porteurs de handicap ( troubles des apprentissages )</a:t>
                      </a:r>
                      <a:endParaRPr lang="fr-FR" sz="16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4623" marR="44623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 groupe classe d’une dizaine d’élèves avec un  1 professeur + 1 AESH ; des temps d’inclusion à la carte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0"/>
            <a:ext cx="8748464" cy="98072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options ou cursus spécifiques au collège</a:t>
            </a:r>
            <a:endParaRPr lang="fr-FR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5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smtClean="0"/>
              <a:t>Les horaires de cours</a:t>
            </a:r>
            <a:endParaRPr lang="fr-FR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1556792"/>
            <a:ext cx="3590925" cy="165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43608" y="43651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Dispositif « devoirs faits » encadré par des professeurs jusqu’à 18h10 les lundi, mardi et jeudi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884311"/>
          </a:xfrm>
        </p:spPr>
        <p:txBody>
          <a:bodyPr/>
          <a:lstStyle/>
          <a:p>
            <a:pPr algn="ctr"/>
            <a:r>
              <a:rPr lang="fr-FR" dirty="0" smtClean="0"/>
              <a:t>Les adultes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992888" cy="4680520"/>
          </a:xfrm>
          <a:solidFill>
            <a:schemeClr val="bg2">
              <a:lumMod val="90000"/>
              <a:alpha val="42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152400">
              <a:schemeClr val="bg1">
                <a:alpha val="67000"/>
              </a:schemeClr>
            </a:glow>
            <a:outerShdw blurRad="50800" dist="38100" dir="5400000" algn="t" rotWithShape="0">
              <a:schemeClr val="bg2">
                <a:lumMod val="25000"/>
                <a:alpha val="40000"/>
              </a:schemeClr>
            </a:outerShdw>
            <a:softEdge rad="0"/>
          </a:effectLst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accent2"/>
                </a:solidFill>
                <a:latin typeface="+mj-lt"/>
              </a:rPr>
              <a:t>Environ 65 personnels</a:t>
            </a:r>
            <a:endParaRPr lang="fr-FR" sz="3200" dirty="0" smtClean="0">
              <a:solidFill>
                <a:schemeClr val="accent2"/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3200" dirty="0" smtClean="0">
              <a:solidFill>
                <a:schemeClr val="accent2"/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chemeClr val="accent2"/>
                </a:solidFill>
                <a:latin typeface="+mj-lt"/>
              </a:rPr>
              <a:t>Plusieurs pôles :</a:t>
            </a:r>
          </a:p>
          <a:p>
            <a:pPr marL="1257300" lvl="2" indent="-3429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Direction</a:t>
            </a:r>
          </a:p>
          <a:p>
            <a:pPr marL="1257300" lvl="2" indent="-3429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Enseignement</a:t>
            </a:r>
          </a:p>
          <a:p>
            <a:pPr marL="1257300" lvl="2" indent="-3429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Vie scolaire</a:t>
            </a:r>
          </a:p>
          <a:p>
            <a:pPr marL="1257300" lvl="2" indent="-3429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Intendance</a:t>
            </a:r>
          </a:p>
          <a:p>
            <a:pPr marL="1257300" lvl="2" indent="-3429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Médico-social</a:t>
            </a:r>
          </a:p>
          <a:p>
            <a:pPr algn="l"/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	</a:t>
            </a:r>
          </a:p>
          <a:p>
            <a:pPr algn="just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 personnels qualifiés autour de vos enfants pour garantir leur qualité de vie au collège : </a:t>
            </a:r>
          </a:p>
          <a:p>
            <a:pPr algn="just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enseignement, bien-être, sécurité, respect.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6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88431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fr-FR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Les adultes</a:t>
            </a:r>
            <a:r>
              <a:rPr lang="fr-FR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                   </a:t>
            </a:r>
            <a:r>
              <a:rPr lang="fr-FR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la direction</a:t>
            </a:r>
            <a:r>
              <a:rPr lang="fr-FR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 </a:t>
            </a:r>
            <a:endParaRPr lang="fr-FR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39552" y="1714488"/>
            <a:ext cx="8604448" cy="4536504"/>
          </a:xfr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  <a:effectLst>
            <a:glow rad="152400">
              <a:schemeClr val="bg1">
                <a:alpha val="67000"/>
              </a:schemeClr>
            </a:glow>
            <a:outerShdw blurRad="50800" dist="38100" dir="5400000" algn="t" rotWithShape="0">
              <a:schemeClr val="bg2">
                <a:lumMod val="25000"/>
                <a:alpha val="40000"/>
              </a:schemeClr>
            </a:outerShdw>
            <a:softEdge rad="0"/>
          </a:effectLst>
        </p:spPr>
        <p:txBody>
          <a:bodyPr>
            <a:normAutofit fontScale="25000" lnSpcReduction="20000"/>
          </a:bodyPr>
          <a:lstStyle/>
          <a:p>
            <a:pPr marL="365760" lvl="0" indent="-256032" algn="ctr">
              <a:buClr>
                <a:srgbClr val="A04DA3"/>
              </a:buClr>
            </a:pPr>
            <a:r>
              <a:rPr lang="fr-FR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Véronique HURTADO</a:t>
            </a:r>
          </a:p>
          <a:p>
            <a:pPr marL="365760" lvl="0" indent="-256032" algn="ctr">
              <a:buClr>
                <a:srgbClr val="A04DA3"/>
              </a:buClr>
            </a:pPr>
            <a:r>
              <a:rPr lang="fr-FR" sz="7200" b="1" i="1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La Principale</a:t>
            </a:r>
          </a:p>
          <a:p>
            <a:pPr marL="365760" lvl="0" indent="-256032" algn="ctr">
              <a:buClr>
                <a:srgbClr val="A04DA3"/>
              </a:buClr>
            </a:pPr>
            <a:r>
              <a:rPr lang="fr-FR" sz="7200" b="1" i="1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En charge des classes de 5</a:t>
            </a:r>
            <a:r>
              <a:rPr lang="fr-FR" sz="7200" b="1" i="1" baseline="30000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ème</a:t>
            </a:r>
            <a:r>
              <a:rPr lang="fr-FR" sz="7200" b="1" i="1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 et de 3</a:t>
            </a:r>
            <a:r>
              <a:rPr lang="fr-FR" sz="7200" b="1" i="1" baseline="30000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ème</a:t>
            </a:r>
            <a:endParaRPr lang="fr-FR" sz="7200" b="1" i="1" dirty="0" smtClean="0">
              <a:solidFill>
                <a:srgbClr val="438086">
                  <a:lumMod val="75000"/>
                </a:srgbClr>
              </a:solidFill>
              <a:latin typeface="+mj-lt"/>
            </a:endParaRPr>
          </a:p>
          <a:p>
            <a:pPr marL="365760" lvl="0" indent="-256032" algn="ctr">
              <a:buClr>
                <a:srgbClr val="A04DA3"/>
              </a:buClr>
            </a:pPr>
            <a:endParaRPr lang="fr-FR" sz="7200" b="1" dirty="0" smtClean="0">
              <a:solidFill>
                <a:srgbClr val="438086">
                  <a:lumMod val="75000"/>
                </a:srgbClr>
              </a:solidFill>
              <a:latin typeface="+mj-lt"/>
            </a:endParaRPr>
          </a:p>
          <a:p>
            <a:pPr marL="365760" lvl="0" indent="-256032" algn="ctr">
              <a:buClr>
                <a:srgbClr val="A04DA3"/>
              </a:buClr>
            </a:pPr>
            <a:r>
              <a:rPr lang="fr-FR" sz="7200" b="1" dirty="0" smtClean="0">
                <a:solidFill>
                  <a:srgbClr val="00B0F0"/>
                </a:solidFill>
                <a:latin typeface="+mj-lt"/>
              </a:rPr>
              <a:t>Arnaud ARHAINX</a:t>
            </a:r>
          </a:p>
          <a:p>
            <a:pPr marL="365760" lvl="0" indent="-256032" algn="ctr">
              <a:buClr>
                <a:srgbClr val="A04DA3"/>
              </a:buClr>
            </a:pPr>
            <a:r>
              <a:rPr lang="fr-FR" sz="7200" b="1" i="1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Le Principal Adjoint</a:t>
            </a:r>
          </a:p>
          <a:p>
            <a:pPr marL="365760" lvl="0" indent="-256032" algn="ctr">
              <a:buClr>
                <a:srgbClr val="A04DA3"/>
              </a:buClr>
            </a:pPr>
            <a:r>
              <a:rPr lang="fr-FR" sz="7200" b="1" i="1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En charge des classes de 6</a:t>
            </a:r>
            <a:r>
              <a:rPr lang="fr-FR" sz="7200" b="1" i="1" baseline="30000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ème</a:t>
            </a:r>
            <a:r>
              <a:rPr lang="fr-FR" sz="7200" b="1" i="1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 et de 4</a:t>
            </a:r>
            <a:r>
              <a:rPr lang="fr-FR" sz="7200" b="1" i="1" baseline="30000" dirty="0" smtClean="0">
                <a:solidFill>
                  <a:srgbClr val="438086">
                    <a:lumMod val="75000"/>
                  </a:srgbClr>
                </a:solidFill>
                <a:latin typeface="+mj-lt"/>
              </a:rPr>
              <a:t>ème</a:t>
            </a:r>
            <a:endParaRPr lang="fr-FR" sz="7200" b="1" i="1" dirty="0" smtClean="0">
              <a:solidFill>
                <a:srgbClr val="438086">
                  <a:lumMod val="75000"/>
                </a:srgbClr>
              </a:solidFill>
              <a:latin typeface="+mj-lt"/>
            </a:endParaRPr>
          </a:p>
          <a:p>
            <a:pPr marL="365760" lvl="0" indent="-256032">
              <a:buClr>
                <a:srgbClr val="A04DA3"/>
              </a:buClr>
            </a:pPr>
            <a:endParaRPr lang="fr-FR" sz="8000" i="1" dirty="0" smtClean="0">
              <a:solidFill>
                <a:srgbClr val="438086">
                  <a:lumMod val="75000"/>
                </a:srgbClr>
              </a:solidFill>
              <a:latin typeface="+mj-lt"/>
            </a:endParaRPr>
          </a:p>
          <a:p>
            <a:r>
              <a:rPr lang="fr-FR" sz="8000" b="1" i="1" dirty="0" smtClean="0">
                <a:solidFill>
                  <a:schemeClr val="accent2"/>
                </a:solidFill>
                <a:latin typeface="+mj-lt"/>
              </a:rPr>
              <a:t>Responsables du bon fonctionnement du collège, des élèves et du personnel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fr-FR" sz="6400" dirty="0" smtClean="0">
                <a:latin typeface="+mj-lt"/>
              </a:rPr>
              <a:t>Ils organisent le travail des adultes et des élèves et assurent leur sécurité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fr-FR" sz="6400" dirty="0" smtClean="0">
                <a:latin typeface="+mj-lt"/>
              </a:rPr>
              <a:t>Ils prennent en collaboration les décisions importantes concernant la vie du collège et la pédagogie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endParaRPr lang="fr-FR" sz="6400" b="1" i="1" dirty="0" smtClean="0">
              <a:solidFill>
                <a:schemeClr val="accent2"/>
              </a:solidFill>
              <a:latin typeface="+mj-lt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endParaRPr lang="fr-FR" sz="1900" b="1" i="1" dirty="0">
              <a:solidFill>
                <a:schemeClr val="accent2"/>
              </a:solidFill>
              <a:latin typeface="Candara" panose="020E0502030303020204" pitchFamily="34" charset="0"/>
            </a:endParaRPr>
          </a:p>
          <a:p>
            <a:pPr marL="457200" indent="-457200" algn="l"/>
            <a:r>
              <a:rPr lang="fr-FR" sz="4300" dirty="0" smtClean="0">
                <a:solidFill>
                  <a:schemeClr val="accent2"/>
                </a:solidFill>
                <a:latin typeface="+mj-lt"/>
              </a:rPr>
              <a:t>	</a:t>
            </a:r>
            <a:r>
              <a:rPr lang="fr-FR" sz="6400" dirty="0" smtClean="0">
                <a:solidFill>
                  <a:srgbClr val="00B0F0"/>
                </a:solidFill>
                <a:latin typeface="+mj-lt"/>
              </a:rPr>
              <a:t>La secrétaire de direction : Séverine MERLIN</a:t>
            </a:r>
          </a:p>
          <a:p>
            <a:pPr lvl="1" algn="l"/>
            <a:r>
              <a:rPr lang="fr-FR" sz="6400" b="1" dirty="0" smtClean="0">
                <a:solidFill>
                  <a:schemeClr val="accent2"/>
                </a:solidFill>
                <a:latin typeface="+mj-lt"/>
              </a:rPr>
              <a:t>	</a:t>
            </a:r>
            <a:r>
              <a:rPr lang="fr-FR" sz="6400" b="1" i="1" dirty="0" smtClean="0">
                <a:solidFill>
                  <a:schemeClr val="accent2"/>
                </a:solidFill>
                <a:latin typeface="+mj-lt"/>
              </a:rPr>
              <a:t>Assure le fonctionnement administratif du collège</a:t>
            </a:r>
            <a:endParaRPr lang="fr-FR" sz="6400" dirty="0" smtClean="0">
              <a:solidFill>
                <a:schemeClr val="accent2"/>
              </a:solidFill>
              <a:latin typeface="+mj-lt"/>
            </a:endParaRP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fr-FR" sz="4300" dirty="0" smtClean="0">
                <a:solidFill>
                  <a:schemeClr val="accent2"/>
                </a:solidFill>
                <a:latin typeface="+mj-lt"/>
              </a:rPr>
              <a:t> 	</a:t>
            </a:r>
            <a:r>
              <a:rPr lang="fr-FR" sz="5600" dirty="0" smtClean="0">
                <a:solidFill>
                  <a:schemeClr val="accent2"/>
                </a:solidFill>
                <a:latin typeface="+mj-lt"/>
              </a:rPr>
              <a:t>Gestion et mise à jour des dossiers des élèves</a:t>
            </a:r>
            <a:endParaRPr lang="fr-FR" sz="5600" i="1" dirty="0" smtClean="0">
              <a:solidFill>
                <a:schemeClr val="accent2"/>
              </a:solidFill>
              <a:latin typeface="+mj-lt"/>
            </a:endParaRP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fr-FR" sz="5600" dirty="0" smtClean="0">
                <a:solidFill>
                  <a:schemeClr val="accent2"/>
                </a:solidFill>
                <a:latin typeface="+mj-lt"/>
              </a:rPr>
              <a:t> 	Gestion des personnels et modification d’emplois du temps</a:t>
            </a:r>
          </a:p>
          <a:p>
            <a:pPr marL="800100" lvl="1" indent="-342900" algn="l">
              <a:buFont typeface="Wingdings" pitchFamily="2" charset="2"/>
              <a:buChar char="Ø"/>
            </a:pPr>
            <a:r>
              <a:rPr lang="fr-FR" sz="5600" dirty="0" smtClean="0">
                <a:solidFill>
                  <a:schemeClr val="accent2"/>
                </a:solidFill>
                <a:latin typeface="+mj-lt"/>
              </a:rPr>
              <a:t>	Accueil des parents</a:t>
            </a:r>
            <a:endParaRPr lang="fr-FR" sz="5600" i="1" dirty="0" smtClean="0">
              <a:solidFill>
                <a:schemeClr val="accent2"/>
              </a:solidFill>
              <a:latin typeface="+mj-lt"/>
            </a:endParaRPr>
          </a:p>
          <a:p>
            <a:pPr lvl="1" algn="l"/>
            <a:r>
              <a:rPr lang="fr-FR" sz="5600" i="1" dirty="0" smtClean="0">
                <a:solidFill>
                  <a:schemeClr val="accent2"/>
                </a:solidFill>
                <a:latin typeface="+mj-lt"/>
              </a:rPr>
              <a:t>	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3491880" y="332656"/>
            <a:ext cx="1368152" cy="4320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3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9532" y="178532"/>
            <a:ext cx="8712968" cy="88431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fr-FR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Les adultes</a:t>
            </a:r>
            <a:r>
              <a:rPr lang="fr-FR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    </a:t>
            </a:r>
            <a:r>
              <a:rPr lang="fr-FR" dirty="0" smtClean="0">
                <a:latin typeface="Candara" panose="020E0502030303020204" pitchFamily="34" charset="0"/>
              </a:rPr>
              <a:t>		        </a:t>
            </a:r>
            <a:r>
              <a:rPr lang="fr-FR" sz="43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l’intendance</a:t>
            </a:r>
            <a:endParaRPr lang="fr-FR" sz="43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496944" cy="5688632"/>
          </a:xfr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  <a:effectLst>
            <a:glow rad="152400">
              <a:schemeClr val="bg1">
                <a:alpha val="67000"/>
              </a:schemeClr>
            </a:glow>
            <a:outerShdw blurRad="50800" dist="38100" dir="5400000" algn="t" rotWithShape="0">
              <a:schemeClr val="bg2">
                <a:lumMod val="25000"/>
                <a:alpha val="40000"/>
              </a:schemeClr>
            </a:outerShdw>
            <a:softEdge rad="0"/>
          </a:effectLst>
        </p:spPr>
        <p:txBody>
          <a:bodyPr>
            <a:normAutofit lnSpcReduction="10000"/>
          </a:bodyPr>
          <a:lstStyle/>
          <a:p>
            <a:pPr lvl="1" algn="l"/>
            <a:endParaRPr lang="fr-FR" sz="500" b="1" i="1" dirty="0" smtClean="0">
              <a:solidFill>
                <a:srgbClr val="0070C0"/>
              </a:solidFill>
            </a:endParaRPr>
          </a:p>
          <a:p>
            <a:pPr marL="365760" lvl="0" indent="-256032" algn="ctr">
              <a:buClr>
                <a:srgbClr val="A04DA3"/>
              </a:buClr>
            </a:pPr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Patricia ROUSSEAU</a:t>
            </a:r>
          </a:p>
          <a:p>
            <a:pPr marL="365760" lvl="0" indent="-256032" algn="ctr">
              <a:buClr>
                <a:srgbClr val="A04DA3"/>
              </a:buClr>
            </a:pPr>
            <a:r>
              <a:rPr lang="fr-FR" i="1" dirty="0" smtClean="0">
                <a:solidFill>
                  <a:srgbClr val="0070C0"/>
                </a:solidFill>
              </a:rPr>
              <a:t>L’Adjointe Gestionnaire</a:t>
            </a:r>
          </a:p>
          <a:p>
            <a:pPr lvl="1" algn="l"/>
            <a:endParaRPr lang="fr-FR" sz="400" b="1" i="1" dirty="0">
              <a:latin typeface="Candara" panose="020E0502030303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100" b="1" dirty="0">
                <a:latin typeface="+mj-lt"/>
              </a:rPr>
              <a:t>Dirige </a:t>
            </a:r>
            <a:r>
              <a:rPr lang="fr-FR" sz="2100" b="1" dirty="0" smtClean="0">
                <a:latin typeface="+mj-lt"/>
              </a:rPr>
              <a:t>les agents techniques.</a:t>
            </a:r>
            <a:endParaRPr lang="fr-FR" sz="2100" b="1" dirty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100" b="1" dirty="0">
                <a:latin typeface="+mj-lt"/>
              </a:rPr>
              <a:t>Gère le budget du collège </a:t>
            </a:r>
            <a:r>
              <a:rPr lang="fr-FR" sz="2100" b="1" dirty="0" smtClean="0">
                <a:latin typeface="+mj-lt"/>
              </a:rPr>
              <a:t>dont la Principale est l’ordonnatrice.</a:t>
            </a:r>
            <a:endParaRPr lang="fr-FR" sz="2100" b="1" dirty="0">
              <a:latin typeface="+mj-lt"/>
            </a:endParaRPr>
          </a:p>
          <a:p>
            <a:pPr marL="1257300" lvl="2" indent="-342900" algn="just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b="1" i="1" dirty="0">
                <a:latin typeface="+mj-lt"/>
              </a:rPr>
              <a:t>Vérifie et valide tous les </a:t>
            </a:r>
            <a:r>
              <a:rPr lang="fr-FR" sz="1800" b="1" i="1" dirty="0" smtClean="0">
                <a:latin typeface="+mj-lt"/>
              </a:rPr>
              <a:t>paiements, recettes et dépenses</a:t>
            </a:r>
          </a:p>
          <a:p>
            <a:pPr marL="1257300" lvl="2" indent="-342900" algn="just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b="1" i="1" dirty="0" smtClean="0">
                <a:latin typeface="+mj-lt"/>
              </a:rPr>
              <a:t>Gère le service de demi-pension, les dossiers de bourses</a:t>
            </a:r>
            <a:endParaRPr lang="fr-FR" sz="1300" b="1" i="1" dirty="0" smtClean="0">
              <a:latin typeface="+mj-lt"/>
            </a:endParaRPr>
          </a:p>
          <a:p>
            <a:pPr lvl="1" algn="l">
              <a:buClr>
                <a:schemeClr val="bg2">
                  <a:lumMod val="10000"/>
                </a:schemeClr>
              </a:buClr>
            </a:pPr>
            <a:endParaRPr lang="fr-FR" sz="500" i="1" dirty="0" smtClean="0">
              <a:latin typeface="Candara" panose="020E0502030303020204" pitchFamily="34" charset="0"/>
            </a:endParaRPr>
          </a:p>
          <a:p>
            <a:pPr marL="800100" lvl="1" indent="-342900" algn="l">
              <a:buClr>
                <a:srgbClr val="438086"/>
              </a:buClr>
              <a:buFont typeface="Wingdings" pitchFamily="2" charset="2"/>
              <a:buChar char="Ø"/>
            </a:pPr>
            <a:r>
              <a:rPr lang="fr-FR" sz="1900" dirty="0" smtClean="0">
                <a:solidFill>
                  <a:srgbClr val="0070C0"/>
                </a:solidFill>
                <a:latin typeface="+mj-lt"/>
              </a:rPr>
              <a:t>La secrétaire d’intendance : Dominique PIERROT aidée par Emmanuelle Guy Lucas</a:t>
            </a:r>
          </a:p>
          <a:p>
            <a:pPr marL="914400" marR="64008" lvl="3" algn="l">
              <a:spcBef>
                <a:spcPts val="400"/>
              </a:spcBef>
              <a:buClr>
                <a:schemeClr val="bg2">
                  <a:lumMod val="10000"/>
                </a:schemeClr>
              </a:buClr>
              <a:buSzPct val="100000"/>
            </a:pPr>
            <a:endParaRPr lang="fr-FR" sz="400" b="1" i="1" dirty="0" smtClean="0">
              <a:latin typeface="Candara" panose="020E0502030303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  <a:latin typeface="Candara" panose="020E0502030303020204" pitchFamily="34" charset="0"/>
              </a:rPr>
              <a:t>Les  agents </a:t>
            </a:r>
            <a:r>
              <a:rPr lang="fr-FR" b="1" dirty="0" smtClean="0">
                <a:latin typeface="Candara" panose="020E0502030303020204" pitchFamily="34" charset="0"/>
              </a:rPr>
              <a:t>: </a:t>
            </a:r>
            <a:endParaRPr lang="fr-FR" b="1" dirty="0">
              <a:latin typeface="Candara" panose="020E0502030303020204" pitchFamily="34" charset="0"/>
            </a:endParaRPr>
          </a:p>
          <a:p>
            <a:pPr marL="1657350" lvl="3" indent="-285750" algn="l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b="1" i="1" dirty="0" smtClean="0">
                <a:latin typeface="Candara" panose="020E0502030303020204" pitchFamily="34" charset="0"/>
              </a:rPr>
              <a:t>Maintenance ; agent chef :  </a:t>
            </a:r>
            <a:r>
              <a:rPr lang="fr-FR" sz="1800" i="1" dirty="0" smtClean="0">
                <a:latin typeface="Candara" panose="020E0502030303020204" pitchFamily="34" charset="0"/>
              </a:rPr>
              <a:t>Monsieur BOURDON</a:t>
            </a:r>
          </a:p>
          <a:p>
            <a:pPr marL="1657350" lvl="3" indent="-285750" algn="l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b="1" i="1" dirty="0" smtClean="0">
                <a:latin typeface="Candara" panose="020E0502030303020204" pitchFamily="34" charset="0"/>
              </a:rPr>
              <a:t>Accueil : </a:t>
            </a:r>
            <a:r>
              <a:rPr lang="fr-FR" sz="1800" i="1" dirty="0" smtClean="0">
                <a:latin typeface="Candara" panose="020E0502030303020204" pitchFamily="34" charset="0"/>
              </a:rPr>
              <a:t>Monsieur DUSSIEL</a:t>
            </a:r>
          </a:p>
          <a:p>
            <a:pPr marL="1657350" lvl="3" indent="-285750" algn="l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b="1" i="1" dirty="0" smtClean="0">
                <a:latin typeface="Candara" panose="020E0502030303020204" pitchFamily="34" charset="0"/>
              </a:rPr>
              <a:t>Cuisine : </a:t>
            </a:r>
            <a:r>
              <a:rPr lang="fr-FR" sz="1800" dirty="0" smtClean="0">
                <a:latin typeface="Candara" panose="020E0502030303020204" pitchFamily="34" charset="0"/>
              </a:rPr>
              <a:t>Monsieur ROUSSEL, </a:t>
            </a:r>
            <a:r>
              <a:rPr lang="fr-FR" sz="1800" i="1" dirty="0" smtClean="0">
                <a:latin typeface="Candara" panose="020E0502030303020204" pitchFamily="34" charset="0"/>
              </a:rPr>
              <a:t>secondée de Monsieur  VIMAIRE  et Madame PINTRAN</a:t>
            </a:r>
          </a:p>
          <a:p>
            <a:pPr marL="1657350" lvl="3" indent="-285750" algn="l"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b="1" i="1" dirty="0" smtClean="0">
                <a:latin typeface="Candara" panose="020E0502030303020204" pitchFamily="34" charset="0"/>
              </a:rPr>
              <a:t>Agents chargés de l’entretien des locaux : </a:t>
            </a:r>
            <a:r>
              <a:rPr lang="fr-FR" sz="1700" i="1" dirty="0" smtClean="0">
                <a:latin typeface="Candara" panose="020E0502030303020204" pitchFamily="34" charset="0"/>
              </a:rPr>
              <a:t>Mesdames AMRANE, JOVIAL et RULLE ; Monsieur GANCI </a:t>
            </a:r>
            <a:endParaRPr lang="fr-FR" sz="1800" i="1" dirty="0">
              <a:latin typeface="Candara" panose="020E0502030303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4067944" y="438330"/>
            <a:ext cx="1152128" cy="432048"/>
          </a:xfrm>
          <a:prstGeom prst="rightArrow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2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147248" cy="1296144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La Restauration</a:t>
            </a:r>
            <a:endParaRPr lang="fr-FR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19056" y="3645024"/>
            <a:ext cx="3924944" cy="29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https://lh3.googleusercontent.com/miQlHRGhSM6nT10yfPcpEHmfsWmQCOSEJw8E7X14RwBsEtex7GUZTalFKTE_SgqT_C3n0Zkh2HnTyOxR13t-F7QYz9M6QyYK7AoG6uPOkGce1tH51JM1K-Wv2mZeM9ki9uL88USuOWo-ZQGm_IvHi53Ve7m6Lf9HxBhheYbDbfLkRj2PK5D2TM9FE28mCPr2uejV18Ro08R4Im_pHizgtswSq-EWfpMvCyHNXWud0ngxoSJnddyPstwZcbeKE3AOEqfmaTEHqh88hKIgBCBVdMYCxvL-2VOTOoMH2Sd95Xr3YOnI8LFggMmtrZK6CwpjTlwkBxPSLQwrM2N8ojZ2_jfEVOsCuS592fgtqzDmR-e_kgkWFLEN_ggexJI8pIKAX57MZ4TrJg5tBEGDyvQbjJ7mnqqYzRjIspaEOyitDvLIE8EtL6gNmOWIsboz5KfvB3eoyHiVd0XDhT-jODvegBfrnfM3oz9dh7rmGKAotPmh0pizJW2gVkw_B8xc_9PHyH668RhuulwHOELYlZ4WwnvicH7ktS40nsKduVyuQYjD5ycQqDl_8mEBy5BmW9YSSoL1-IJPeMXrurpt2aMQjwd_nWE73LU2LSyf157J0cGyf37MzurtiBd8nQ8keN41UD4InvMCzqX_tpNb4wgt2nDQEsIuvAEnI6LK5QGjo1QyW1M3WGw00mxNCGMoTJ13x9s05DmVm86k5_1A1VYX8hTB6w=w1295-h728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64704"/>
            <a:ext cx="3347864" cy="188204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415381"/>
            <a:ext cx="3257608" cy="244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07904" y="5085184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spc="-100" dirty="0" smtClean="0">
                <a:solidFill>
                  <a:srgbClr val="D6ECFF">
                    <a:satMod val="200000"/>
                  </a:srgbClr>
                </a:solidFill>
                <a:latin typeface="Consolas"/>
              </a:rPr>
              <a:t>Le self</a:t>
            </a:r>
            <a:endParaRPr lang="fr-FR" sz="2400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 descr="https://lh3.googleusercontent.com/kYUNadcuVrIofQHAQUWYHVECdPOSJDMx5WBNcX_clJcLBRdxXQnPpGo9ACNQNg55XoUkISXBF7-cbcFaITN1iJOb-dXGzFzHml2C-u3dCvFZUDC-MdpcD_rqgn6LjM5x1YaAv0MuAaPTcXPD5RhNOarsa6PZsE1YWqHLtgMxL18e0oD4y270HpawPteYGDInunXLxhqbx-eh_tutaRDJZlC2xfbPy4dzRiZkyc6Cpbx_EpoWqggPylj-Q4X_ClbsOom6DYnd4SsgVDGFmJhW5qLLmJyJRx5qPVkOX1dz2Fm2jxbDBKFH2xPurhKiOUjQ8FzSJ5DUX19H9p1h6WQdXx_QgqVvXlIVHqy0pIXoZog5X7IatH9Bok5gsaJ0lUMbubb5l0037gifAKAsnoEeDgkJdnL8rtwB9eu-F3pYqPlc6zW1tcI8MRSvlttOBasygdCKCy0ML3Y2k35RoysBVqrfmFs6OW4qX-aYcwZN78imuv2-nbIqiFqOhLIzlVYXjPyuNcrrJtQ6yOVoUBSieBU4-1gYScu2NZ9HAkYljULMM4LjH-sQvryXPNNSL5m1TaA6yX-C1vd50PzlCNtA-UmIO--3msyCB7bQdxx2QJad6JDSgkogJAHGvnmniE2bwtLiRQNALC6d_j5s_yz29hi-Wc2F3p74EMxwu-KrjROD_oIhdDq2TVEa14dFSnkUlK4qtVodQQNXk7TtZXW5Rtj4AiqT8RCfAVvMNJCtKyiHk7AJrQ=w1325-h745-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988840"/>
            <a:ext cx="4032448" cy="22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884311"/>
          </a:xfrm>
          <a:ln w="3175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Les adultes</a:t>
            </a:r>
            <a:r>
              <a:rPr lang="fr-FR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 	              </a:t>
            </a:r>
            <a:r>
              <a:rPr lang="fr-FR" sz="39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la vie scolaire</a:t>
            </a:r>
            <a:r>
              <a:rPr lang="fr-FR" sz="3900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 </a:t>
            </a:r>
            <a:endParaRPr lang="fr-FR" sz="39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640960" cy="5688632"/>
          </a:xfr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  <a:effectLst>
            <a:glow rad="152400">
              <a:schemeClr val="bg1">
                <a:alpha val="67000"/>
              </a:schemeClr>
            </a:glow>
            <a:outerShdw blurRad="50800" dist="38100" dir="5400000" algn="t" rotWithShape="0">
              <a:schemeClr val="bg2">
                <a:lumMod val="25000"/>
                <a:alpha val="40000"/>
              </a:schemeClr>
            </a:outerShdw>
            <a:softEdge rad="0"/>
          </a:effectLst>
        </p:spPr>
        <p:txBody>
          <a:bodyPr>
            <a:normAutofit fontScale="77500" lnSpcReduction="20000"/>
          </a:bodyPr>
          <a:lstStyle/>
          <a:p>
            <a:pPr marL="457200" indent="-457200" algn="l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600" b="1" dirty="0" smtClean="0"/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900" b="1" dirty="0" smtClean="0">
                <a:solidFill>
                  <a:schemeClr val="accent4"/>
                </a:solidFill>
                <a:latin typeface="+mj-lt"/>
              </a:rPr>
              <a:t>La C.P.E. (Conseillère Principale d’Education) : Madame PEDROTTI  </a:t>
            </a:r>
            <a:r>
              <a:rPr lang="fr-FR" b="1" i="1" dirty="0" smtClean="0">
                <a:latin typeface="+mj-lt"/>
              </a:rPr>
              <a:t>Responsable de la « vie scolaire »</a:t>
            </a:r>
          </a:p>
          <a:p>
            <a:pPr marL="64008" lvl="1" algn="l">
              <a:buClr>
                <a:schemeClr val="accent3"/>
              </a:buClr>
            </a:pPr>
            <a:r>
              <a:rPr lang="fr-FR" sz="1900" i="1" dirty="0" smtClean="0">
                <a:latin typeface="+mj-lt"/>
              </a:rPr>
              <a:t>     	</a:t>
            </a:r>
            <a:r>
              <a:rPr lang="fr-FR" sz="2300" b="1" i="1" dirty="0" smtClean="0">
                <a:latin typeface="+mj-lt"/>
              </a:rPr>
              <a:t>Veille au bien-être et à l’épanouissement des élèves pour 	leur permettre de réussir</a:t>
            </a:r>
          </a:p>
          <a:p>
            <a:pPr algn="l"/>
            <a:endParaRPr lang="fr-FR" sz="2000" b="1" i="1" dirty="0" smtClean="0">
              <a:latin typeface="+mj-lt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+mj-lt"/>
              </a:rPr>
              <a:t>Suivi éducatif de toutes </a:t>
            </a:r>
            <a:r>
              <a:rPr lang="fr-FR" sz="2000" dirty="0">
                <a:latin typeface="+mj-lt"/>
              </a:rPr>
              <a:t>les </a:t>
            </a:r>
            <a:r>
              <a:rPr lang="fr-FR" sz="2000" dirty="0" smtClean="0">
                <a:latin typeface="+mj-lt"/>
              </a:rPr>
              <a:t>classes et tous les élèves</a:t>
            </a:r>
            <a:endParaRPr lang="fr-FR" sz="2000" i="1" dirty="0" smtClean="0">
              <a:latin typeface="+mj-lt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 smtClean="0">
                <a:latin typeface="+mj-lt"/>
              </a:rPr>
              <a:t>Ecoute et reçoit tous </a:t>
            </a:r>
            <a:r>
              <a:rPr lang="fr-FR" sz="1900" dirty="0">
                <a:latin typeface="+mj-lt"/>
              </a:rPr>
              <a:t>les </a:t>
            </a:r>
            <a:r>
              <a:rPr lang="fr-FR" sz="1900" dirty="0" smtClean="0">
                <a:latin typeface="+mj-lt"/>
              </a:rPr>
              <a:t>élèves et leurs parents</a:t>
            </a:r>
            <a:endParaRPr lang="fr-FR" sz="1900" i="1" dirty="0" smtClean="0">
              <a:latin typeface="+mj-lt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 smtClean="0">
                <a:latin typeface="+mj-lt"/>
              </a:rPr>
              <a:t>Participe à l’organisation de la vie quotidienne du collège </a:t>
            </a:r>
            <a:r>
              <a:rPr lang="fr-FR" sz="1900" i="1" dirty="0" smtClean="0">
                <a:latin typeface="+mj-lt"/>
              </a:rPr>
              <a:t>	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 smtClean="0">
                <a:latin typeface="+mj-lt"/>
              </a:rPr>
              <a:t>Veille à l’application du règlement intérieur et à la politique éducative et de prévention du collège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 smtClean="0">
                <a:latin typeface="+mj-lt"/>
              </a:rPr>
              <a:t>Assure le lien entre tous les interlocuteurs du collège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Les assistants d’éducation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500" b="1" dirty="0" smtClean="0">
              <a:latin typeface="Candara" panose="020E0502030303020204" pitchFamily="34" charset="0"/>
            </a:endParaRPr>
          </a:p>
          <a:p>
            <a:pPr lvl="1" algn="l"/>
            <a:r>
              <a:rPr lang="fr-FR" b="1" dirty="0" smtClean="0">
                <a:latin typeface="Candara" panose="020E0502030303020204" pitchFamily="34" charset="0"/>
              </a:rPr>
              <a:t>	</a:t>
            </a:r>
            <a:r>
              <a:rPr lang="fr-FR" sz="2300" b="1" i="1" dirty="0" smtClean="0">
                <a:latin typeface="Candara" panose="020E0502030303020204" pitchFamily="34" charset="0"/>
              </a:rPr>
              <a:t>Veillent à ce que tout se passe bien</a:t>
            </a:r>
          </a:p>
          <a:p>
            <a:pPr lvl="1" algn="l"/>
            <a:endParaRPr lang="fr-FR" sz="400" b="1" i="1" dirty="0" smtClean="0">
              <a:latin typeface="Candara" panose="020E0502030303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dirty="0" smtClean="0">
                <a:latin typeface="Candara" panose="020E0502030303020204" pitchFamily="34" charset="0"/>
              </a:rPr>
              <a:t> </a:t>
            </a:r>
            <a:r>
              <a:rPr lang="fr-FR" sz="2000" dirty="0" smtClean="0">
                <a:latin typeface="Candara" panose="020E0502030303020204" pitchFamily="34" charset="0"/>
              </a:rPr>
              <a:t>En charge de tout le temps « hors classe » </a:t>
            </a:r>
          </a:p>
          <a:p>
            <a:pPr lvl="1" algn="l"/>
            <a:r>
              <a:rPr lang="fr-FR" sz="1700" i="1" dirty="0" smtClean="0">
                <a:latin typeface="Candara" panose="020E0502030303020204" pitchFamily="34" charset="0"/>
              </a:rPr>
              <a:t>	interclasses, récréation, cantine, permanence, entrées et sorties de l’établissement</a:t>
            </a:r>
          </a:p>
          <a:p>
            <a:pPr lvl="1" algn="l">
              <a:buFont typeface="Wingdings" pitchFamily="2" charset="2"/>
              <a:buChar char="§"/>
            </a:pPr>
            <a:r>
              <a:rPr lang="fr-FR" sz="2000" i="1" dirty="0" smtClean="0">
                <a:latin typeface="Candara" panose="020E0502030303020204" pitchFamily="34" charset="0"/>
                <a:cs typeface="Tahoma" pitchFamily="34" charset="0"/>
              </a:rPr>
              <a:t>         </a:t>
            </a:r>
            <a:r>
              <a:rPr lang="fr-FR" sz="2000" dirty="0" smtClean="0">
                <a:latin typeface="+mj-lt"/>
                <a:cs typeface="Tahoma" pitchFamily="34" charset="0"/>
              </a:rPr>
              <a:t>Gestion des absences et retards</a:t>
            </a:r>
            <a:endParaRPr lang="fr-FR" sz="2000" i="1" dirty="0" smtClean="0">
              <a:latin typeface="Candara" panose="020E0502030303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ndara" panose="020E0502030303020204" pitchFamily="34" charset="0"/>
              </a:rPr>
              <a:t> 	</a:t>
            </a:r>
            <a:r>
              <a:rPr lang="fr-FR" sz="2000" dirty="0" smtClean="0">
                <a:latin typeface="+mj-lt"/>
              </a:rPr>
              <a:t>Suivi individualisé </a:t>
            </a:r>
          </a:p>
          <a:p>
            <a:pPr lvl="1" algn="l"/>
            <a:endParaRPr lang="fr-FR" sz="500" i="1" dirty="0" smtClean="0">
              <a:latin typeface="Candara" panose="020E05020303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4"/>
                </a:solidFill>
                <a:latin typeface="Candara" panose="020E0502030303020204" pitchFamily="34" charset="0"/>
              </a:rPr>
              <a:t>Les aides aux élèves en situation de handicap (A.E.S.H.) </a:t>
            </a:r>
            <a:endParaRPr lang="fr-FR" b="1" dirty="0" smtClean="0">
              <a:latin typeface="Candara" panose="020E05020303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500" b="1" dirty="0" smtClean="0">
              <a:latin typeface="Candara" panose="020E0502030303020204" pitchFamily="34" charset="0"/>
            </a:endParaRPr>
          </a:p>
          <a:p>
            <a:pPr marL="0" marR="64008" lvl="1" algn="l">
              <a:spcBef>
                <a:spcPts val="400"/>
              </a:spcBef>
              <a:buSzPct val="68000"/>
            </a:pPr>
            <a:r>
              <a:rPr lang="fr-FR" sz="2200" b="1" i="1" dirty="0" smtClean="0">
                <a:latin typeface="Candara" panose="020E0502030303020204" pitchFamily="34" charset="0"/>
              </a:rPr>
              <a:t>	</a:t>
            </a:r>
            <a:r>
              <a:rPr lang="fr-FR" sz="1900" dirty="0" smtClean="0">
                <a:latin typeface="Candara" panose="020E0502030303020204" pitchFamily="34" charset="0"/>
              </a:rPr>
              <a:t>Prise en charge et accompagnement d’élèves reconnus en situation de handicap par la 	Maison Départementale pour les Personnes Handicapées (M.D.P.H.)</a:t>
            </a:r>
          </a:p>
          <a:p>
            <a:pPr lvl="1" algn="l"/>
            <a:endParaRPr lang="fr-FR" sz="1900" b="1" i="1" dirty="0">
              <a:latin typeface="+mj-lt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131840" y="260648"/>
            <a:ext cx="1080120" cy="432048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1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4104456" cy="476672"/>
          </a:xfrm>
        </p:spPr>
        <p:txBody>
          <a:bodyPr/>
          <a:lstStyle/>
          <a:p>
            <a:pPr algn="ctr"/>
            <a:r>
              <a:rPr lang="fr-FR" sz="2000" dirty="0" smtClean="0">
                <a:solidFill>
                  <a:schemeClr val="tx2">
                    <a:lumMod val="90000"/>
                  </a:schemeClr>
                </a:solidFill>
              </a:rPr>
              <a:t>La cour et ses casiers</a:t>
            </a:r>
            <a:endParaRPr lang="fr-FR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3267999" cy="245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6158" y="3933055"/>
            <a:ext cx="3634314" cy="27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236296" y="3429000"/>
            <a:ext cx="1710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tx2">
                    <a:lumMod val="90000"/>
                  </a:schemeClr>
                </a:solidFill>
              </a:rPr>
              <a:t>La ludothèque</a:t>
            </a:r>
            <a:endParaRPr lang="fr-FR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59632" y="3277350"/>
            <a:ext cx="3435969" cy="257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59632" y="6021288"/>
            <a:ext cx="2666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tx2">
                    <a:lumMod val="90000"/>
                  </a:schemeClr>
                </a:solidFill>
              </a:rPr>
              <a:t>La salle de permanence</a:t>
            </a:r>
            <a:endParaRPr lang="fr-FR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96136" y="692696"/>
            <a:ext cx="3191995" cy="239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995936" y="188640"/>
            <a:ext cx="5012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tx2">
                    <a:lumMod val="90000"/>
                  </a:schemeClr>
                </a:solidFill>
              </a:rPr>
              <a:t>Le Centre de Documentation et d’Information</a:t>
            </a:r>
            <a:endParaRPr lang="fr-FR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9532" y="178532"/>
            <a:ext cx="8712968" cy="884311"/>
          </a:xfrm>
        </p:spPr>
        <p:txBody>
          <a:bodyPr>
            <a:normAutofit fontScale="90000"/>
          </a:bodyPr>
          <a:lstStyle/>
          <a:p>
            <a:pPr algn="just"/>
            <a:r>
              <a:rPr lang="fr-FR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Les adultes</a:t>
            </a:r>
            <a:r>
              <a:rPr lang="fr-FR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               </a:t>
            </a:r>
            <a:r>
              <a:rPr lang="fr-FR" sz="43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les enseignants</a:t>
            </a:r>
            <a:endParaRPr lang="fr-FR" sz="43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352928" cy="5472608"/>
          </a:xfr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  <a:effectLst>
            <a:glow rad="152400">
              <a:schemeClr val="bg1">
                <a:alpha val="67000"/>
              </a:schemeClr>
            </a:glow>
            <a:outerShdw blurRad="50800" dist="38100" dir="5400000" algn="t" rotWithShape="0">
              <a:schemeClr val="bg2">
                <a:lumMod val="25000"/>
                <a:alpha val="40000"/>
              </a:schemeClr>
            </a:outerShdw>
            <a:softEdge rad="0"/>
          </a:effectLst>
        </p:spPr>
        <p:txBody>
          <a:bodyPr>
            <a:normAutofit fontScale="85000" lnSpcReduction="20000"/>
          </a:bodyPr>
          <a:lstStyle/>
          <a:p>
            <a:pPr lvl="1" algn="l"/>
            <a:endParaRPr lang="fr-FR" sz="500" b="1" i="1" dirty="0" smtClean="0">
              <a:solidFill>
                <a:schemeClr val="accent4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accent4"/>
                </a:solidFill>
                <a:latin typeface="+mj-lt"/>
              </a:rPr>
              <a:t>Les professeurs (environ 40)</a:t>
            </a:r>
            <a:endParaRPr lang="fr-FR" sz="2800" b="1" i="1" dirty="0" smtClean="0">
              <a:solidFill>
                <a:schemeClr val="accent4"/>
              </a:solidFill>
              <a:latin typeface="+mj-lt"/>
            </a:endParaRPr>
          </a:p>
          <a:p>
            <a:pPr lvl="1" algn="l"/>
            <a:endParaRPr lang="fr-FR" sz="400" b="1" i="1" dirty="0" smtClean="0">
              <a:latin typeface="+mj-lt"/>
            </a:endParaRPr>
          </a:p>
          <a:p>
            <a:pPr marL="800100" lvl="1" indent="-3429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2100" b="1" dirty="0" smtClean="0">
                <a:latin typeface="+mj-lt"/>
              </a:rPr>
              <a:t>1 professeur par matière dans chaque classe (environ 10 professeurs par classe qui forment l’équipe pédagogique): </a:t>
            </a:r>
          </a:p>
          <a:p>
            <a:pPr marL="1257300" lvl="2" indent="-3429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800" i="1" dirty="0" smtClean="0">
                <a:latin typeface="+mj-lt"/>
              </a:rPr>
              <a:t>Assure un enseignement de qualité et sont responsables de la pédagogie dans leur classe</a:t>
            </a:r>
          </a:p>
          <a:p>
            <a:pPr marL="1257300" lvl="2" indent="-3429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800" i="1" dirty="0" smtClean="0">
                <a:latin typeface="+mj-lt"/>
              </a:rPr>
              <a:t>Aident les élèves à progresser dans leur travail et leur comportement</a:t>
            </a:r>
          </a:p>
          <a:p>
            <a:pPr marL="1257300" lvl="2" indent="-3429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800" i="1" dirty="0" smtClean="0">
                <a:latin typeface="+mj-lt"/>
              </a:rPr>
              <a:t>Sont responsables de la discipline et de l’autorité dans leur classe</a:t>
            </a:r>
          </a:p>
          <a:p>
            <a:pPr marL="1257300" lvl="2" indent="-342900"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800" i="1" dirty="0" smtClean="0">
                <a:latin typeface="+mj-lt"/>
              </a:rPr>
              <a:t>Reçoivent les parents sur rendez-vous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endParaRPr lang="fr-FR" sz="1300" i="1" dirty="0" smtClean="0">
              <a:latin typeface="+mj-lt"/>
            </a:endParaRPr>
          </a:p>
          <a:p>
            <a:pPr marL="800100" lvl="1" indent="-342900" algn="l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2100" b="1" dirty="0" smtClean="0">
                <a:latin typeface="+mj-lt"/>
              </a:rPr>
              <a:t>1 professeur principal pour chaque classe :</a:t>
            </a:r>
          </a:p>
          <a:p>
            <a:pPr marL="1257300" lvl="2" indent="-342900" algn="l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800" i="1" dirty="0" smtClean="0">
                <a:latin typeface="+mj-lt"/>
              </a:rPr>
              <a:t>Assure le suivi particulier de la classe pour les questions générales</a:t>
            </a:r>
            <a:endParaRPr lang="fr-FR" sz="1800" i="1" dirty="0">
              <a:latin typeface="+mj-lt"/>
            </a:endParaRPr>
          </a:p>
          <a:p>
            <a:pPr marL="1257300" lvl="2" indent="-342900" algn="l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800" i="1" dirty="0" smtClean="0">
                <a:latin typeface="+mj-lt"/>
              </a:rPr>
              <a:t>Fait le relais entre l’équipe pédagogique et la famille lorsque nécessaire</a:t>
            </a:r>
            <a:endParaRPr lang="fr-FR" sz="1800" i="1" dirty="0">
              <a:latin typeface="+mj-lt"/>
            </a:endParaRPr>
          </a:p>
          <a:p>
            <a:pPr lvl="1" algn="l">
              <a:buClr>
                <a:schemeClr val="bg2">
                  <a:lumMod val="10000"/>
                </a:schemeClr>
              </a:buClr>
            </a:pPr>
            <a:endParaRPr lang="fr-FR" sz="500" i="1" dirty="0" smtClean="0">
              <a:solidFill>
                <a:schemeClr val="accent4"/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4"/>
                </a:solidFill>
                <a:latin typeface="+mj-lt"/>
              </a:rPr>
              <a:t>La professeur documentaliste : Madame VARONA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400" b="1" dirty="0" smtClean="0">
              <a:latin typeface="+mj-lt"/>
            </a:endParaRPr>
          </a:p>
          <a:p>
            <a:pPr marL="1200150" marR="64008" lvl="3" indent="-285750" algn="l">
              <a:spcBef>
                <a:spcPts val="4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1" i="1" dirty="0" smtClean="0">
                <a:latin typeface="+mj-lt"/>
              </a:rPr>
              <a:t>Responsable de la politique documentaire de l’établissement</a:t>
            </a:r>
          </a:p>
          <a:p>
            <a:pPr marL="1200150" marR="64008" lvl="3" indent="-285750" algn="l">
              <a:spcBef>
                <a:spcPts val="4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b="1" i="1" dirty="0" smtClean="0">
                <a:latin typeface="+mj-lt"/>
              </a:rPr>
              <a:t>Gère le centre de documentation et d’information (C.D.I.)</a:t>
            </a:r>
          </a:p>
          <a:p>
            <a:pPr marL="1200150" marR="64008" lvl="3" indent="-285750" algn="l">
              <a:spcBef>
                <a:spcPts val="4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i="1" dirty="0" smtClean="0">
                <a:latin typeface="+mj-lt"/>
              </a:rPr>
              <a:t>Accueil des élèves durant les heures de permanence et la pause méridienne</a:t>
            </a:r>
          </a:p>
          <a:p>
            <a:pPr marL="1200150" marR="64008" lvl="3" indent="-285750" algn="l">
              <a:spcBef>
                <a:spcPts val="4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i="1" dirty="0" smtClean="0">
                <a:latin typeface="+mj-lt"/>
              </a:rPr>
              <a:t>Met à disposition des élèves des </a:t>
            </a:r>
            <a:r>
              <a:rPr lang="fr-FR" sz="1800" b="1" i="1" dirty="0" smtClean="0">
                <a:latin typeface="+mj-lt"/>
              </a:rPr>
              <a:t>livres</a:t>
            </a:r>
            <a:r>
              <a:rPr lang="fr-FR" sz="1800" i="1" dirty="0" smtClean="0">
                <a:latin typeface="+mj-lt"/>
              </a:rPr>
              <a:t>, des </a:t>
            </a:r>
            <a:r>
              <a:rPr lang="fr-FR" sz="1800" b="1" i="1" dirty="0" smtClean="0">
                <a:latin typeface="+mj-lt"/>
              </a:rPr>
              <a:t>revues</a:t>
            </a:r>
            <a:r>
              <a:rPr lang="fr-FR" sz="1800" i="1" dirty="0" smtClean="0">
                <a:latin typeface="+mj-lt"/>
              </a:rPr>
              <a:t>, des outils de recherche documentaire.</a:t>
            </a:r>
            <a:endParaRPr lang="fr-FR" sz="1800" i="1" dirty="0">
              <a:latin typeface="+mj-lt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275856" y="332656"/>
            <a:ext cx="1152128" cy="432048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4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9532" y="178532"/>
            <a:ext cx="8712968" cy="65818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fr-FR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Les adultes</a:t>
            </a:r>
            <a:r>
              <a:rPr lang="fr-FR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    </a:t>
            </a:r>
            <a:r>
              <a:rPr lang="fr-FR" sz="31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Candara" panose="020E0502030303020204" pitchFamily="34" charset="0"/>
              </a:rPr>
              <a:t>les personnels médico-sociaux</a:t>
            </a:r>
            <a:endParaRPr lang="fr-FR" sz="31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  <a:effectLst>
            <a:glow rad="152400">
              <a:schemeClr val="bg1">
                <a:alpha val="67000"/>
              </a:schemeClr>
            </a:glow>
            <a:outerShdw blurRad="50800" dist="38100" dir="5400000" algn="t" rotWithShape="0">
              <a:schemeClr val="bg2">
                <a:lumMod val="25000"/>
                <a:alpha val="40000"/>
              </a:schemeClr>
            </a:outerShdw>
            <a:softEdge rad="0"/>
          </a:effectLst>
        </p:spPr>
        <p:txBody>
          <a:bodyPr>
            <a:normAutofit fontScale="40000" lnSpcReduction="20000"/>
          </a:bodyPr>
          <a:lstStyle/>
          <a:p>
            <a:pPr lvl="1" algn="l"/>
            <a:endParaRPr lang="fr-FR" sz="5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4000" b="1" dirty="0" smtClean="0">
                <a:solidFill>
                  <a:schemeClr val="accent4"/>
                </a:solidFill>
                <a:latin typeface="+mj-lt"/>
              </a:rPr>
              <a:t>L’infirmière scolaire : Madame DOREAU</a:t>
            </a:r>
            <a:endParaRPr lang="fr-FR" sz="4000" b="1" i="1" dirty="0">
              <a:solidFill>
                <a:schemeClr val="accent4"/>
              </a:solidFill>
              <a:latin typeface="+mj-lt"/>
            </a:endParaRPr>
          </a:p>
          <a:p>
            <a:pPr marL="800100" lvl="1" indent="-342900" algn="just"/>
            <a:r>
              <a:rPr lang="fr-FR" sz="2900" i="1" dirty="0" smtClean="0">
                <a:latin typeface="+mj-lt"/>
              </a:rPr>
              <a:t>Est présente en temps partagé au collège et dans les écoles du secteur</a:t>
            </a:r>
          </a:p>
          <a:p>
            <a:pPr marL="446088" lvl="1" indent="11113" algn="just">
              <a:buFont typeface="Wingdings" pitchFamily="2" charset="2"/>
              <a:buChar char="§"/>
            </a:pPr>
            <a:r>
              <a:rPr lang="fr-FR" sz="2900" dirty="0" smtClean="0">
                <a:latin typeface="+mj-lt"/>
              </a:rPr>
              <a:t> 	</a:t>
            </a:r>
            <a:r>
              <a:rPr lang="fr-FR" sz="2900" b="1" dirty="0" smtClean="0">
                <a:latin typeface="+mj-lt"/>
              </a:rPr>
              <a:t>Assure le suivi médical des élèves : mise en place de protocoles d’accueil, conseil aux familles et 	aux élèves, lien avec des structures extérieures</a:t>
            </a:r>
          </a:p>
          <a:p>
            <a:pPr marL="446088" lvl="1" indent="11113" algn="just">
              <a:buFont typeface="Wingdings" pitchFamily="2" charset="2"/>
              <a:buChar char="§"/>
            </a:pPr>
            <a:r>
              <a:rPr lang="fr-FR" sz="2900" b="1" dirty="0" smtClean="0">
                <a:latin typeface="+mj-lt"/>
              </a:rPr>
              <a:t> 	Participe aux actions de prévention de l’établissement</a:t>
            </a:r>
          </a:p>
          <a:p>
            <a:pPr marL="914400" marR="64008" lvl="3" algn="l">
              <a:spcBef>
                <a:spcPts val="400"/>
              </a:spcBef>
              <a:buClr>
                <a:schemeClr val="bg2">
                  <a:lumMod val="10000"/>
                </a:schemeClr>
              </a:buClr>
              <a:buSzPct val="100000"/>
            </a:pPr>
            <a:endParaRPr lang="fr-FR" sz="2900" b="1" i="1" dirty="0" smtClean="0">
              <a:latin typeface="+mj-lt"/>
            </a:endParaRPr>
          </a:p>
          <a:p>
            <a:pPr marL="914400" marR="64008" lvl="3" algn="l">
              <a:spcBef>
                <a:spcPts val="400"/>
              </a:spcBef>
              <a:buClr>
                <a:schemeClr val="bg2">
                  <a:lumMod val="10000"/>
                </a:schemeClr>
              </a:buClr>
              <a:buSzPct val="100000"/>
            </a:pPr>
            <a:r>
              <a:rPr lang="fr-FR" sz="2900" b="1" u="sng" dirty="0" smtClean="0">
                <a:latin typeface="+mj-lt"/>
              </a:rPr>
              <a:t>A savoir : </a:t>
            </a:r>
          </a:p>
          <a:p>
            <a:pPr marL="1257300" marR="64008" lvl="3" indent="-342900" algn="just">
              <a:spcBef>
                <a:spcPts val="400"/>
              </a:spcBef>
              <a:buClr>
                <a:schemeClr val="bg2">
                  <a:lumMod val="10000"/>
                </a:schemeClr>
              </a:buClr>
              <a:buSzPct val="100000"/>
              <a:buFontTx/>
              <a:buChar char="-"/>
            </a:pPr>
            <a:r>
              <a:rPr lang="fr-FR" sz="2900" b="1" dirty="0" smtClean="0">
                <a:latin typeface="+mj-lt"/>
              </a:rPr>
              <a:t>Les autres personnels ne sont pas autorisés à délivrer de médicaments sauf si un PAI a été mis en place ;</a:t>
            </a:r>
          </a:p>
          <a:p>
            <a:pPr marL="1257300" marR="64008" lvl="3" indent="-342900" algn="just">
              <a:spcBef>
                <a:spcPts val="400"/>
              </a:spcBef>
              <a:buClr>
                <a:schemeClr val="bg2">
                  <a:lumMod val="10000"/>
                </a:schemeClr>
              </a:buClr>
              <a:buSzPct val="100000"/>
              <a:buFontTx/>
              <a:buChar char="-"/>
            </a:pPr>
            <a:r>
              <a:rPr lang="fr-FR" sz="2900" b="1" dirty="0" smtClean="0">
                <a:latin typeface="+mj-lt"/>
              </a:rPr>
              <a:t>En cas de maladie : les parents sont contactés pour venir récupérer leur enfant</a:t>
            </a:r>
          </a:p>
          <a:p>
            <a:pPr marL="1257300" marR="64008" lvl="3" indent="-342900" algn="just">
              <a:spcBef>
                <a:spcPts val="400"/>
              </a:spcBef>
              <a:buClr>
                <a:schemeClr val="bg2">
                  <a:lumMod val="10000"/>
                </a:schemeClr>
              </a:buClr>
              <a:buSzPct val="100000"/>
              <a:buFontTx/>
              <a:buChar char="-"/>
            </a:pPr>
            <a:r>
              <a:rPr lang="fr-FR" sz="2900" b="1" dirty="0" smtClean="0">
                <a:latin typeface="+mj-lt"/>
              </a:rPr>
              <a:t>En cas d’urgence : le collège contacte les urgences et prévient la famille.</a:t>
            </a:r>
          </a:p>
          <a:p>
            <a:pPr lvl="1" algn="l">
              <a:buClr>
                <a:schemeClr val="bg2">
                  <a:lumMod val="10000"/>
                </a:schemeClr>
              </a:buClr>
            </a:pPr>
            <a:endParaRPr lang="fr-FR" sz="2900" i="1" dirty="0" smtClean="0">
              <a:solidFill>
                <a:schemeClr val="accent4"/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4000" b="1" dirty="0" smtClean="0">
                <a:solidFill>
                  <a:schemeClr val="accent4"/>
                </a:solidFill>
                <a:latin typeface="+mj-lt"/>
              </a:rPr>
              <a:t>L’assistante sociale : Madame JAN</a:t>
            </a:r>
          </a:p>
          <a:p>
            <a:pPr marL="742950" marR="64008" lvl="2" indent="-285750" algn="just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2900" dirty="0" smtClean="0">
                <a:latin typeface="+mj-lt"/>
              </a:rPr>
              <a:t>Se déplace selon les demandes effectuées par l’établissement.</a:t>
            </a:r>
          </a:p>
          <a:p>
            <a:pPr marL="742950" marR="64008" lvl="2" indent="-285750" algn="just">
              <a:spcBef>
                <a:spcPts val="400"/>
              </a:spcBef>
              <a:buClr>
                <a:schemeClr val="accent1"/>
              </a:buClr>
            </a:pPr>
            <a:endParaRPr lang="fr-FR" sz="2900" dirty="0" smtClean="0">
              <a:latin typeface="+mj-lt"/>
            </a:endParaRPr>
          </a:p>
          <a:p>
            <a:pPr marR="64008" lvl="1" indent="-457200" algn="l">
              <a:spcBef>
                <a:spcPts val="400"/>
              </a:spcBef>
              <a:buClr>
                <a:schemeClr val="accent3"/>
              </a:buClr>
              <a:buSzPct val="68000"/>
              <a:buFont typeface="Wingdings" pitchFamily="2" charset="2"/>
              <a:buChar char="Ø"/>
            </a:pPr>
            <a:r>
              <a:rPr lang="fr-FR" sz="4000" b="1" dirty="0" smtClean="0">
                <a:solidFill>
                  <a:schemeClr val="accent4"/>
                </a:solidFill>
                <a:latin typeface="+mj-lt"/>
              </a:rPr>
              <a:t>La  Psychologue Education Nationale : Madame CUVILLIER</a:t>
            </a:r>
          </a:p>
          <a:p>
            <a:pPr marL="800100" lvl="1" indent="-342900" algn="just"/>
            <a:r>
              <a:rPr lang="fr-FR" sz="2900" i="1" dirty="0" smtClean="0">
                <a:latin typeface="+mj-lt"/>
              </a:rPr>
              <a:t>Est présente 2 demi-journées par semaine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900" b="1" dirty="0" smtClean="0">
                <a:latin typeface="+mj-lt"/>
              </a:rPr>
              <a:t>Renseigne, conseille et guide les élèves et leurs parents en entretiens individuels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900" b="1" dirty="0" smtClean="0">
                <a:latin typeface="+mj-lt"/>
              </a:rPr>
              <a:t>Intervient en classe en relation avec les professeurs de 3</a:t>
            </a:r>
            <a:r>
              <a:rPr lang="fr-FR" sz="2900" b="1" baseline="30000" dirty="0" smtClean="0">
                <a:latin typeface="+mj-lt"/>
              </a:rPr>
              <a:t>ème</a:t>
            </a:r>
            <a:endParaRPr lang="fr-FR" sz="2900" b="1" dirty="0" smtClean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900" dirty="0" smtClean="0">
                <a:latin typeface="+mj-lt"/>
              </a:rPr>
              <a:t>Prise de rendez-vous à la loge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fr-FR" sz="2900" dirty="0" smtClean="0">
              <a:latin typeface="+mj-lt"/>
            </a:endParaRPr>
          </a:p>
          <a:p>
            <a:pPr marL="446088" lvl="1" indent="-358775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fr-FR" sz="4000" b="1" dirty="0" smtClean="0">
                <a:solidFill>
                  <a:schemeClr val="accent4"/>
                </a:solidFill>
                <a:latin typeface="+mj-lt"/>
              </a:rPr>
              <a:t>L’enseignante référent : Madame PIBERNAT </a:t>
            </a:r>
          </a:p>
          <a:p>
            <a:pPr marL="800100" lvl="1" indent="-342900" algn="just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fr-FR" sz="2900" b="1" dirty="0" smtClean="0">
                <a:latin typeface="+mj-lt"/>
              </a:rPr>
              <a:t>Fait le lien avec la MDPH pour les élèves porteurs de handicap 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3059832" y="332656"/>
            <a:ext cx="360040" cy="432048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3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704856" cy="1224136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L’équipe de Direction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Véronique HURTADO</a:t>
            </a:r>
          </a:p>
          <a:p>
            <a:pPr algn="ctr">
              <a:buNone/>
            </a:pPr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La Principale</a:t>
            </a:r>
          </a:p>
          <a:p>
            <a:pPr algn="ctr">
              <a:buNone/>
            </a:pPr>
            <a:endParaRPr lang="fr-FR" sz="32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Arnaud ARHAINX</a:t>
            </a:r>
          </a:p>
          <a:p>
            <a:pPr algn="ctr">
              <a:buNone/>
            </a:pPr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Le Principal Adjoint</a:t>
            </a:r>
          </a:p>
          <a:p>
            <a:pPr algn="ctr">
              <a:buNone/>
            </a:pPr>
            <a:endParaRPr lang="fr-FR" sz="3200" i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Patricia ROUSSEAU</a:t>
            </a:r>
          </a:p>
          <a:p>
            <a:pPr algn="ctr">
              <a:buNone/>
            </a:pPr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L’Adjointe Gestionnaire</a:t>
            </a:r>
            <a:endParaRPr lang="fr-FR" sz="32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Une dimension citoyenne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drapeau commémoratif des attentats de novembre 2015</a:t>
            </a:r>
            <a:endParaRPr lang="fr-FR" dirty="0"/>
          </a:p>
        </p:txBody>
      </p:sp>
      <p:pic>
        <p:nvPicPr>
          <p:cNvPr id="4" name="Espace réservé du contenu 3" descr="IMG_1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558" y="1909041"/>
            <a:ext cx="6488084" cy="4322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Des remises de prix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6977" b="16279"/>
          <a:stretch>
            <a:fillRect/>
          </a:stretch>
        </p:blipFill>
        <p:spPr bwMode="auto">
          <a:xfrm>
            <a:off x="6372200" y="1700808"/>
            <a:ext cx="232225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11732" b="13186"/>
          <a:stretch>
            <a:fillRect/>
          </a:stretch>
        </p:blipFill>
        <p:spPr bwMode="auto">
          <a:xfrm>
            <a:off x="6372200" y="4221088"/>
            <a:ext cx="23017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1979712" y="1556792"/>
            <a:ext cx="4032448" cy="7200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911212" cy="55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Engagement citoyen</a:t>
            </a:r>
            <a:endParaRPr lang="fr-FR" sz="2400" dirty="0"/>
          </a:p>
        </p:txBody>
      </p:sp>
      <p:pic>
        <p:nvPicPr>
          <p:cNvPr id="1026" name="Picture 2" descr="C:\Users\PRINCI~1\AppData\Local\Temp\P_20190220_123847_vHDR_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20688"/>
            <a:ext cx="5340085" cy="3003798"/>
          </a:xfrm>
          <a:prstGeom prst="rect">
            <a:avLst/>
          </a:prstGeom>
          <a:noFill/>
        </p:spPr>
      </p:pic>
      <p:pic>
        <p:nvPicPr>
          <p:cNvPr id="1028" name="Picture 4" descr="https://lh3.googleusercontent.com/od1xIuKkIZzvOQCovsScM9OGtCnaUcfhN6MjFGmNgzQbLWBbOtEqDisV72su0-Th4bjGktLNXIS2o1YB-IL3aEAVjNuGiqzyZoFSiCmPDet3hP50qYOBCD29wQ2oGCr_sQlattsFNIIPzRWVu2TQ6IsdD15snsm32Hugbv9FhJk1K_ki16TdSNOXg7NFB0dhBFvO9vj0FmXWjEShx1DrCTB3E0x8v4cNJLi8wl9PpH-ncm3Cvx2V78_ib8BC04EIt4bogyub58zZ0oSH1Yqs9w41YdMuQN7CiL1TCZEfbhZTX-bB0p3SkUm2JUKFkH_w-NR1YJKTQgH9GcPTIy_WPORRs-LPg4V-fbLl09-1s7fLG7tsjm2nctYyVFIELg4z9pgHkgswQ2AyUHMW4aq_gDcZMTjdBRO-0ovut3UqisFtmmoRPjA8ZTSsOilAkkH2TWM9KT5g7XJciZkPrRzpdH56okaDovo_7eA-JCoddRFHDNvFlNBFV5EkObNkHp_5fAZQdMjRi3jeKOFxmQazGQg7FIbdHRJg--2KDdddQKi8sfdNXawN9kHnOc42zVljQB47bcJw5bEL9EDXasfv8Nxekg46sIla-01Oeg8hFncl41GgAznrU_qY2VVafBwVpxhV84rI7WskiMBWsA3BsYgbvN7eLW2GZrBPQEmfbOuLs13xrSOCUst0_pq8yERr6AikviYIpwpzgU5Dd1O-vmXdQQ=w1295-h728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506" y="4509120"/>
            <a:ext cx="3762758" cy="211528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971600" y="141277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Visite de monsieur Elie BUZYN</a:t>
            </a:r>
            <a:endParaRPr lang="fr-FR" sz="140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36296" y="501317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Participation aux commémorations du 11 novembre</a:t>
            </a:r>
            <a:endParaRPr lang="fr-FR" sz="1400" dirty="0">
              <a:latin typeface="+mj-lt"/>
            </a:endParaRPr>
          </a:p>
        </p:txBody>
      </p:sp>
      <p:pic>
        <p:nvPicPr>
          <p:cNvPr id="1030" name="Picture 6" descr="https://lh3.googleusercontent.com/-54OTDPCIbduHOABkz2Pa5LuFDBWaspu061FcZlcBByiIhfjDrzyYZVsfXJ94PcFZnUfQsCP9JJ8UL4J59nTDXYxJwChdEVuain6H8Erc-3ldb6pZUZR0AxpFxyS_WBrOUpMUjO2nXvV6ClhY3wX0YxzRuwqFtjWkKOktr4Qb83ey_2xtKEUIu5OL8esuDbGgYJuGkXkd81Ml_lBX2Xc6bcYBBpNRIUycjUwEfVahb70sXS_LUy8CyB_uYPUaZ5IfYItNkwkdSrRUp-VetFNuLbgDR-TJhnMifDdgWTkYSlviUYxrf_w15Fx_aHu_xlsLswh3qTtNBXD-aoyQuJKDwIxJ7173wBnBJXZzkQsHnzVgMDEl0pH7oHlEetAYWRcbkCcoRgc-jx4FW85HjLjvPRTRQczz-K3aXIEzNMUtzExqEdHxPjwuxKRgBOXKruzbFze6SILg5qSQgwzHcld_ZQw8H5yU1Qv1UDIkvZz7KEC7LTfkUB_X828XCCQs2NmDKeJwsUHexTLpf4jgulMLfkPC49rSCMeb2qeuPSev8PYy1dDMRype4hcsmNUKkGMMrr9K0P6vpPCrKrm8SexEXQxXYCFIGxqGQWuYqcsh9YRcZWH9PJutuosme9Qkc9XVmbwUuUPxIjCElYmrOvP9-INkg9F6bI3FBGwrnm33jmDjrwy_GFvhgRF8X4z0hWX-nBUC-YEnqcudjkEAJOfINptoA=w587-h728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10938"/>
            <a:ext cx="3024336" cy="3750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49391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Cérémonies de récompenses aux élèves méritants et remise des diplômes du Brevet</a:t>
            </a:r>
            <a:endParaRPr lang="fr-FR" sz="2400" dirty="0"/>
          </a:p>
        </p:txBody>
      </p:sp>
      <p:pic>
        <p:nvPicPr>
          <p:cNvPr id="28676" name="Picture 4" descr="https://lh3.googleusercontent.com/grdh3l1jV9XCvlpJzDrMEzRaTpa5IVw-jmH4X3W6Gvei8WjvUR0zwmps42kEfv4P208qgoMtOf7W5NFCvkQx3BtOaClRNI9kiPykPZj0Vu5ukOw70HXgk3qzUHA4HzzJjns1LLTupHEsZUhbVbt5uCRFfjXkMan32rzY0NzXuUoGi4mTQuepuaqPZ_8spx6_zJJM7spfLd-LSUSBIxh7F6I1izOgTk4pd7AiNKzbKQHJOf7MSi745I37N2JtdN9l8GFVFCKffDWy_sWiSY15OgrRve0rqYSXInRxy1aP0LcgYTh4OOqOTkXSMHH6yRXnHb4t3aJDrEf08JgECRlotGi1oE5HTJ54jjcNhxVBh0HnkjX9D2cAI_sHLFRgeVFZK-bDDuh72EpGNUg5-bkC4AjjQqFLtYd0MiwKmB91tae-rbbhp9IYQr6CxnEt4fRJcYBvX6L2VigGmH6Eh_dhbzmObdQMRa4wYpOP6MX1oHyDA74dtCTANDGsuf37jvuCans6cgVCsxbkWhT1VqGwYQpiBPq2SkuBBvWwj9lTYnyFnuP6M2Gk-om5ru9K7LGnS5j6aXkGla3gZm5HY04ATAdFipbLIH_aFZ3mJoqSpU2IMFulxAmBD-rDW-h39dp1cTOI8kihey1KnRuEpCrpIm6r_r8jtEzTun-iskOck7WDagr7_GLKOJgVXiJ-L5t8q6x1BorRB4Q3yPgcfnGzUYg7gg=w503-h728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312368" cy="4794044"/>
          </a:xfrm>
          <a:prstGeom prst="rect">
            <a:avLst/>
          </a:prstGeom>
          <a:noFill/>
        </p:spPr>
      </p:pic>
      <p:pic>
        <p:nvPicPr>
          <p:cNvPr id="28678" name="Picture 6" descr="https://lh3.googleusercontent.com/slhofIxuBAQMyhndZZlcnHW62hQ_9VqRd7ZfRzl930kOYVnZAVP0Zn91VLHG1uZZhYK_dqBvFhymF9KPhn_1790z2aS3oxWXoiuLZg-WJmXSat8k-xP7gK3q2jPZazM6wTjyQVHCJZJDNTV0tudXtZSPty499l534Nr1QMs_fMhdje1GdGJOPpbSTdSEDLNgocopnRfwx-VnFLj6sxNzhDqJ16G4E0VuhQMLWSZqfY3Ax5Piz-eWippENfn7KdkQedDyG9xyib4AkmbSEjsBs3xwhsn2FJCCpqOm-NZkA-R5ZMoXo9JMe438Sv1-TJyDnXb4ts6dTLGaa8kvDe4k7_-dP6XZStzdATe5IyGrWygp2d9RXkAKS5wLBjQA63MLNabBPCH6Q28aobJjFBiGkA3wFkT9cTLxmSPsmkd5ou5czkj65Aj21D4vN9FXX4qsDWw3fvGmJqI5j50f-UehBv_awIxAsZ0rKXwkduqJQyux2ejIRrPHa_tfgpHlxTH3LSEvqX_oLEptTmr8iPGoqfj9pHTFz3MBrXOXFf4lEq7pE-QI8x1-8oM4NcUncrvA_CC7HbEa_j5CpBG3aHMkgDR6Ng_plfaRjAeVhFP-nk-xbhb2DTCTVYw0XSncS_DiZX0kiXzoAjaeMxSrFvYeokFdtTBDkzTREcaaXNRyM_EaOH4rxgHd_5tM4i7npKG1fxJHvlDWx5Dv8EPcoofJZIJWXA=w1295-h728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507493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Formation PSC1 pour les 4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8610" name="Picture 2" descr="http://www.clg-ermitage-soisy.ac-versailles.fr/local/cache-vignettes/L600xH450/img_2036-73faa.jpg?1476538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fr-FR" dirty="0" smtClean="0"/>
              <a:t>Le parcours citoyen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Deux semaines consacrées à l’éducation et à la citoyenneté</a:t>
            </a:r>
          </a:p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 nombreux partenariats avec des intervenants extérieurs</a:t>
            </a:r>
          </a:p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Formation à l’ASSR1 et 2</a:t>
            </a:r>
          </a:p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Formation au PSC1 (Secourisme 4</a:t>
            </a:r>
            <a:r>
              <a:rPr lang="fr-FR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ème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)</a:t>
            </a:r>
          </a:p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Expositions dans l’établissement</a:t>
            </a:r>
          </a:p>
          <a:p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Conseil de la Vie Collégienne, porteur de nombreux projets.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Formation des délégués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Intégration en 6ème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Bal de fin de scolarité en 3ème</a:t>
            </a:r>
          </a:p>
          <a:p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90872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2"/>
                </a:solidFill>
              </a:rPr>
              <a:t>Engagement du collège sur le développement durable et la solidarité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Un collège dynamique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504056"/>
          </a:xfrm>
        </p:spPr>
        <p:txBody>
          <a:bodyPr/>
          <a:lstStyle/>
          <a:p>
            <a:r>
              <a:rPr lang="fr-FR" sz="3200" dirty="0" smtClean="0"/>
              <a:t>Des voyages et sorties pédagogiques</a:t>
            </a:r>
            <a:endParaRPr lang="fr-FR" sz="32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36004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0" name="Picture 2" descr="http://www.clg-ermitage-soisy.ac-versailles.fr/IMG/jpg/dsc00579_copier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196752"/>
            <a:ext cx="3024336" cy="2268252"/>
          </a:xfrm>
          <a:prstGeom prst="rect">
            <a:avLst/>
          </a:prstGeom>
          <a:noFill/>
        </p:spPr>
      </p:pic>
      <p:pic>
        <p:nvPicPr>
          <p:cNvPr id="43012" name="Picture 4" descr="http://www.clg-ermitage-soisy.ac-versailles.fr/IMG/jpg/p10202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005064"/>
            <a:ext cx="2952328" cy="2216105"/>
          </a:xfrm>
          <a:prstGeom prst="rect">
            <a:avLst/>
          </a:prstGeom>
          <a:noFill/>
        </p:spPr>
      </p:pic>
      <p:pic>
        <p:nvPicPr>
          <p:cNvPr id="25602" name="Picture 2" descr="https://lh3.googleusercontent.com/duDWdp5aHYNKXuOSNRMyHx_OvPsUeS5p98Ljkd_H2HAnrh220aM29yxEy58Hk98ShvKczcPvLgvKCx5t9BH-Lpq8nb4hE4hEC1VxYFZV1zv6y1-PDKo6sYHIG3kAlIks8sZLd2Kt4spM8rLzSVk7cW8pm7PeHJiaHLeQb-MmBQtD6leoME7WkenB9RHpR74hdVh14iVvE7MNsIEDlmXn2Mc5MqK89A10Hvdrffw6b8uC2O-UKzFvz3Ch4x0l47DyaYUUwE1eD4WWutTKGIW-wF1QGlpl7AEYYmOI1pCg8Wf3wdAyDWXUiGzPW7RBSO9McWeKbHS2DIygKEXrXSiWuwqpaLAsEfvJeEPy1KgydDdzen4AyUOj_dcXkPZmiEL4wHKNLAxUXtYrNJyVPUoET508_mKIQ7TBjVoMgMi5AOe-B1sOKV3h3tuTqnZ6jwVRcW3ncIeHZHIYhD8ueqA7aFmBXY1mNTXZWD2A4wUgCf1L6srG_hlfjoPkBAVOiwS-wajpAhMjFgLem8_kxbqJXU0eSgBgTCpaV9M4PsZkNeHWVekI8bsSZ-GF6KWZV8TCsvQ5ERk3EJms1jyaj1J_vYOvjSnIaJnpUnfGcGcSOe5mZ9QUr9vC7CK_nFFoqF9OlVhuyi3P_kZddLOl0NaW-vB2QLCPVElZOvHDdE6chiYdsGHgoJ_Eff_u=w560-h745-n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501008"/>
            <a:ext cx="2396237" cy="318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322704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collège à taille humaine, récent et dynamique : </a:t>
            </a:r>
            <a:br>
              <a:rPr lang="fr-FR" dirty="0" smtClean="0"/>
            </a:br>
            <a:r>
              <a:rPr lang="fr-FR" dirty="0" smtClean="0"/>
              <a:t>l’excellence pour tous.</a:t>
            </a:r>
            <a:endParaRPr lang="fr-FR" dirty="0"/>
          </a:p>
        </p:txBody>
      </p:sp>
      <p:pic>
        <p:nvPicPr>
          <p:cNvPr id="87042" name="Picture 2" descr="https://lh3.googleusercontent.com/z3tNEMZD1Fvn5rzym-Wo02p_gJeUYZENl6WhWJvbrotgCiSvA2CWAMyZ5e-OSghffAkUrL3G7ElsrIt6mILhPWWqxXHiMjnRP4W9brwOJ3yur2dJ_Tnm6ncPIoFrWgWORJj1yuwBlbJsGfCm7e0RU5GTiMIPL2MX4EFec0wqxxPugbkqaD5RdGJFEBYcFVBX4lgoSzwj_c9tIa0lXyjy5GDDbmcjM8enqsazOUKnYGSW538d7b0zQkkQ8TR_dleXGbHIb8hGreIALUenK8PFyJqIPB-NJG9f137YBXC2eNyKpcInMeyuMvZyCqOZ4NnL3McKpjYGrXI-HrBL6CU7PRGGEPIIw1g59sMNM3T3FV-5Z5eTH9LztX7L96ibqrjrdhzvxVUVrEbpXoC9GEt6_fxumSPM3PsM0tP0Oe2elLTMe75fkjjlheAXuP35Sj9cYUcWtSjXI38yCfNemCMEu4F12DGV-7JfVb9TitZyRLm44ipfe-HkaSDYYWv0Jnkt2I7w3M1702PCTzNftgLJyU5bX91KEkHFK4nOk6jis5qKXPZ1jnMNY5fGjL6dTOxmh8bdDv2MdKp_yfQSO4y9XxvOw2BGybxbTu34MYmFSTKoiTyjEZHX8pERBauXhlL-66o4IYh7XKcEqkfeUDV9V7lOovi9cFB7CSEzvGetF4vIYcP5UkKZAkmWIVWFcnZn60BILIhe-nqEUdDCNuNmdcltw-yNXkDU-xnRvuXFnt4-K8OABg=w176-h31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8962" cy="2924944"/>
          </a:xfrm>
          <a:prstGeom prst="rect">
            <a:avLst/>
          </a:prstGeom>
          <a:noFill/>
        </p:spPr>
      </p:pic>
      <p:pic>
        <p:nvPicPr>
          <p:cNvPr id="87044" name="Picture 4" descr="https://lh3.googleusercontent.com/OCTa-gSTi0pWLTAbKemt-a19mgHDTURF6dr8o7LJ9r0kZtHOESidTFGcKzyPoPGotdtK7zxta3C2zvzOggtQiYLo7BatHq_Oror3FfsRjl9M7pj46QSY8BQXgBTftM2Edp0xn0r7pfpH9VI3BjBqeLwel9A7vPWbTmgEFU_sl_Vv6K0wGaZdmPNl--4JIsXQ_W8Uy3P9Ihu9Q9GrtbDhgujj5GS29nxK8ZYuQgHOi9PGPHnzx4v7Wvcl17vApYBHo0xr8TmasbfVASBFWpnRM47LiMbKUVoMs1mw6rl9_FusQte8GDWeTV5CLh66Ac0HSxUsf3NoX-wyeOHWJXm1OQF0qEOfg6Mc-BcLqcVa_bAdeEKTU43ovS9fUgEqwS6ipqI_eYWGZ4Wbm0hCTvb4BqNDLqY0WOuyXeBhKkvAdz9rS69VuF7IV8gTeZ7GuyL9GtyeudO9VS27s_VGBX1vc2_YRam52jN01TpZWFqcK8jgmPwxP3vS2WSX9_s8K2nJr0TAf96VmPXJFSjvm8wnnTqoHIYUG4iDkIJvxZKWj17Lkiq23sKOjjIdZQnhGUeNOzo-Q01L_66pUZq1oNugJPwNQNBRcylkoxbiGJWBcUGaNnt_HW_pbHosneRvjigfeMFos-RTrp-qzrAzg9H8BW64JLVCBpSaEpQtBKEoT2LRcnv_rf65i8yjeWYN3k1yNjkey0UQh849l5fLNd9r5QQtwN19PvgyGsBLXKGAc8zBuRzPlQ=w420-h745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3000719"/>
          </a:xfrm>
          <a:prstGeom prst="rect">
            <a:avLst/>
          </a:prstGeom>
          <a:noFill/>
        </p:spPr>
      </p:pic>
      <p:pic>
        <p:nvPicPr>
          <p:cNvPr id="87046" name="Picture 6" descr="https://lh3.googleusercontent.com/dAoDwM4f-guVLgS5VjnCjZh_qYQnlSHR9gZpvqGSuK5Ghr2ARprTu7pn0csdzdcmqBHARbhrOW1fjjykQp_-dSlQDQvKSfcsUjGWFSQNHQyn-wb0S1_Wj-86epJOxsTVUpPqWowo6SZ_dnFyv7BewZ0BkqqR4M_b32sX98HsTUokwTct6M3Vrx_2foSrMkqLmbsHc-AMF31Wvg_LXORinZRl-0PpcY_Q8PjtxmYI1WOfSqhTlhBWWf2GeTsLnVJCM3vKbPCH6RRgEe--5S31dr0pSNiNfFLvLFrozK-KjBhrNutcCTFrc8N363md5c3QKqlqmd_qW9yAJy3QKlimm21V6z0sTWHaidPMJxcRCj8yGyJAgYxDOY0ztYWMSK0NH0g28f4gFq4rTGg4t4WZaRHZyaQCDe0eCzfWbZ1kmqZKRQaX-xa1pBsPFc_oArQ-0G6wHT6myBulbvGfzraMfUeVgcmpbqqzA8qD6s4hxUN7-y5EQ8KGsXBIvCBaDc_P-DcIqMH3qr75d8OSJk1qFKPrw-mCYBMX-mQ-EZatsVgYIFiCFGxWIIJZurNu4fsCu3Qh5YL0xwxYKI1Vv0WetHowl9xTkBenc8xt7G5Mh_q_F74kP_ipPouCrDrJbbsniFlvGe-Fu15dDCvE30makNjhWYR-KPR1S_vaet3VPHInzXJWBkIstMhNkOhQsMiRf1Ddr2rrD5_qZA_gEFdGdZuZhQJAU0zyhtMginRMsqFduseLTA=w1325-h745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941168"/>
            <a:ext cx="3096344" cy="1740963"/>
          </a:xfrm>
          <a:prstGeom prst="rect">
            <a:avLst/>
          </a:prstGeom>
          <a:noFill/>
        </p:spPr>
      </p:pic>
      <p:pic>
        <p:nvPicPr>
          <p:cNvPr id="87048" name="Picture 8" descr="https://lh3.googleusercontent.com/StmC1hZLZaYDFrANSlKfa3tX0aZVSsbazN5AbLbAaRmmHjKGCFg35smwrUcScf_U-4ygnBRB5xXatNJsUBCH_Nqvsjnz4Bm6GfpaxziBjB95MkKBms72J_FdKCo2dSETzIVF-0ByzlWlklgmLbhveZ3YMqDNkTUsCg3cDQ5N0RsOqEwjpeziY-V5whUib1c7cQuuzzbnTGuj5vDDp1FzmWjpvM9-y4Zv693B8ACZXoKTs0IVCk3aq0gELY7yRSuoe40xX7jc9n7elmcB7v3_JOMrL_VUBQF4_EI08PH16ydNxJlVInIhB0IMzp-SYDMRmkNxtu8RfYpzd9W1gUwtlZ_Pov_pijQkU8Zuqji9kip04MBesY7E3Gyufq9Ul-pYYDNBZ5BoujzrOAeEEiNzhmu03uqNma8_bieCxeMn8rgZkMyFK3pAj4OptaXGSfI5z2FdBeU28-K0XyFs1rqkyasYS-WcDx0EOVYNp3UUitUtVpxxQ2EajiHz5n4CMjRuiBOK8E2-rMOIFLHqURce31YgupEwBNPdjqbNQGpvP_oX78_5eqGEttEPpCu6TdsUIB-BJzEkl4swpqQUYa1taLjLx4WwFugyax4ZfXYmS7bZP13QYatxVIvBBVfkfyYJR0ltrkpmhOLg9j81wGNf5CWgZs9duBAESbEScHF0up-7VCjLwaTQvnCJ=w1325-h745-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88640"/>
            <a:ext cx="5287799" cy="297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Un suivi éducatif particulier</a:t>
            </a:r>
            <a:br>
              <a:rPr lang="fr-FR" sz="3600" dirty="0" smtClean="0"/>
            </a:br>
            <a:r>
              <a:rPr lang="fr-FR" sz="2400" i="1" dirty="0" smtClean="0">
                <a:solidFill>
                  <a:schemeClr val="accent2"/>
                </a:solidFill>
              </a:rPr>
              <a:t>une école inclusive</a:t>
            </a:r>
            <a:endParaRPr lang="fr-FR" sz="2400" i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83560"/>
            <a:ext cx="8496944" cy="457200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Dispositif « devoirs faits »</a:t>
            </a:r>
          </a:p>
          <a:p>
            <a:r>
              <a:rPr lang="fr-FR" sz="24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Remédiation en français/mathématiques</a:t>
            </a:r>
          </a:p>
          <a:p>
            <a:r>
              <a:rPr lang="fr-FR" sz="24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Mise en place d’équipes éducatives à la demande des parents ou de l’équipe pédagogique</a:t>
            </a:r>
          </a:p>
          <a:p>
            <a:r>
              <a:rPr lang="fr-FR" sz="24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Suivi personnalisé (Tutorat/ PPRE…) </a:t>
            </a:r>
          </a:p>
          <a:p>
            <a:r>
              <a:rPr lang="fr-FR" sz="24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Prise en compte des élèves à besoins particuliers</a:t>
            </a:r>
          </a:p>
          <a:p>
            <a:r>
              <a:rPr lang="fr-FR" sz="24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Projet d’Accompagnement Personnalisé (PAP)</a:t>
            </a:r>
          </a:p>
          <a:p>
            <a:r>
              <a:rPr lang="fr-FR" sz="24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Implication dans le dispositif  académique de prévention et de traitement du harcèlement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008112"/>
          </a:xfrm>
        </p:spPr>
        <p:txBody>
          <a:bodyPr/>
          <a:lstStyle/>
          <a:p>
            <a:r>
              <a:rPr lang="fr-FR" dirty="0" smtClean="0"/>
              <a:t>Le parcours Avenir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305776"/>
          </a:xfrm>
        </p:spPr>
        <p:txBody>
          <a:bodyPr/>
          <a:lstStyle/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Forum « parcours avenir » à Evry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forum des métiers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Une orientation active et personnalisée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Atelier de découverte des métiers en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</a:t>
            </a:r>
            <a:r>
              <a:rPr lang="fr-FR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ème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endParaRPr lang="fr-FR" dirty="0"/>
          </a:p>
        </p:txBody>
      </p:sp>
      <p:pic>
        <p:nvPicPr>
          <p:cNvPr id="4" name="Espace réservé du contenu 3" descr="sit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56992"/>
            <a:ext cx="4032448" cy="3024336"/>
          </a:xfrm>
          <a:prstGeom prst="rect">
            <a:avLst/>
          </a:prstGeom>
        </p:spPr>
      </p:pic>
      <p:pic>
        <p:nvPicPr>
          <p:cNvPr id="23554" name="Picture 2" descr="https://lh3.googleusercontent.com/KmoGMNRzGfPRYZ2cEzXITMOdZXWc1I5KDg1XNK8j94zKVu72ISNhHP5yyX5jP2PnxQUj7R3oN-c23lfCp1MyLzn5Jp6p3DOpzEHSMYYAEJCsz8HVzJCtHxOyh64wF2SAU7m0HYQ26bNORk55uZpuftDCnvt1j-GKj1DBbaa5Zt9ZgGIxnO5zM8DoF7DX1LEwD3LfNgct8zOf2g012d9-OoVrYGBk6G6tvrWXylnfQJbd-7HzdE1WPICR_Pd4aawZMMHqtDGxjvBFxfjvsc9GvcKoN7LvdEjTSnXlWbMDffNaSe09OJsyqHBECFWsEaPQJAKaxOgcBdnsERWsQKf2MAbzfKZbaWOWybjDzEqnI4HHXjZA2KfGT7TW8LWlGnrM_rjFN754iJqvuQNaPJ-M7d40P0IFfk63ARZYWhFOrC7v2J5zmkvOYJXpooaUthllC42XlK1jF6hs8ok1TNyhqw9vtbDy-Dug5tiB5CdzESf_AdfxLQxf-mApCYM95_DD4BiSbSpf_ixqSpjMJvtvxMwpG6EKphm4ZsHD518I4cBNr7o5cQ162brZxyNPrW3Xu7_lVz1sUWJgWFTLR2qpGqC7EEDYrrLIjI9HNLOOmjtaIVywjVtzMvN166Mll1eoo_Y_DmJcLKYvbQzPZA_caIptckA1a5l_Mb3n2w3l64YRiMeAdMVN5YoNk1omkjgom5fKRgKeOY1DrR6XSr8FWLahcg=w410-h728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255489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/>
              <a:t>Communication </a:t>
            </a:r>
            <a:r>
              <a:rPr lang="fr-FR" sz="4000" dirty="0" smtClean="0"/>
              <a:t>fluide avec </a:t>
            </a:r>
            <a:r>
              <a:rPr lang="fr-FR" sz="4000" dirty="0"/>
              <a:t>les parents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12776"/>
            <a:ext cx="7978080" cy="4942784"/>
          </a:xfrm>
        </p:spPr>
        <p:txBody>
          <a:bodyPr>
            <a:normAutofit/>
          </a:bodyPr>
          <a:lstStyle/>
          <a:p>
            <a:pPr marL="548640" indent="-41148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accent4"/>
                </a:solidFill>
                <a:latin typeface="+mj-lt"/>
              </a:rPr>
              <a:t>ENT</a:t>
            </a:r>
          </a:p>
          <a:p>
            <a:pPr marL="548640" indent="-41148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2000" b="1" dirty="0" smtClean="0">
                <a:solidFill>
                  <a:schemeClr val="accent4"/>
                </a:solidFill>
                <a:latin typeface="+mj-lt"/>
              </a:rPr>
              <a:t>Pronote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:  Un moyen de communication de tous les instants: des informations régulières, les notes des élèves, le cahier de texte électronique…</a:t>
            </a:r>
          </a:p>
          <a:p>
            <a:pPr marL="548640" indent="-41148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Le carnet de liaison</a:t>
            </a:r>
          </a:p>
          <a:p>
            <a:pPr marL="548640" indent="-41148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Info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Ermitage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parents</a:t>
            </a:r>
          </a:p>
          <a:p>
            <a:pPr marL="548640" indent="-41148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Le site Web</a:t>
            </a:r>
            <a:endParaRPr lang="fr-FR" sz="2000" dirty="0" smtClean="0">
              <a:latin typeface="+mj-lt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fr-FR" sz="2000" dirty="0" smtClean="0">
              <a:latin typeface="+mj-lt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fr-FR" sz="2400" dirty="0" smtClean="0">
                <a:latin typeface="+mj-lt"/>
              </a:rPr>
              <a:t>Réunions </a:t>
            </a:r>
            <a:r>
              <a:rPr lang="fr-FR" sz="2400" dirty="0">
                <a:latin typeface="+mj-lt"/>
              </a:rPr>
              <a:t>dans le courant de l’année scolaire</a:t>
            </a:r>
            <a:r>
              <a:rPr lang="fr-FR" sz="2400" dirty="0" smtClean="0">
                <a:latin typeface="+mj-lt"/>
              </a:rPr>
              <a:t>: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fr-FR" sz="2000" dirty="0">
              <a:latin typeface="+mj-lt"/>
            </a:endParaRPr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Présentation de l’équipe pédagogique</a:t>
            </a:r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Bilan du premier trimestre – remise du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bulletin</a:t>
            </a:r>
          </a:p>
          <a:p>
            <a:pPr marL="868680" lvl="1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Entretiens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individuels à la demande des parents ou des professeurs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fr-FR" sz="6600" dirty="0" smtClean="0"/>
              <a:t>La sixième</a:t>
            </a:r>
            <a:endParaRPr lang="fr-F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journée d’intégration des sixièmes à Chamarande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8162" y="1909041"/>
            <a:ext cx="5764876" cy="43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9532" y="178533"/>
            <a:ext cx="8712968" cy="69184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fr-FR" sz="3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L’entrée en 6ème</a:t>
            </a:r>
            <a:r>
              <a:rPr lang="fr-FR" sz="3500" dirty="0" smtClean="0">
                <a:solidFill>
                  <a:schemeClr val="accent2"/>
                </a:solidFill>
              </a:rPr>
              <a:t>     </a:t>
            </a:r>
            <a:r>
              <a:rPr lang="fr-FR" sz="35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</a:rPr>
              <a:t>des nouveautés</a:t>
            </a:r>
            <a:endParaRPr lang="fr-FR" sz="3500" dirty="0">
              <a:solidFill>
                <a:schemeClr val="accent2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8064896" cy="5328592"/>
          </a:xfr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  <a:effectLst>
            <a:glow rad="152400">
              <a:schemeClr val="bg1">
                <a:alpha val="67000"/>
              </a:schemeClr>
            </a:glow>
            <a:outerShdw blurRad="50800" dist="38100" dir="5400000" algn="t" rotWithShape="0">
              <a:schemeClr val="bg2">
                <a:lumMod val="25000"/>
                <a:alpha val="40000"/>
              </a:schemeClr>
            </a:outerShdw>
            <a:softEdge rad="0"/>
          </a:effectLst>
        </p:spPr>
        <p:txBody>
          <a:bodyPr>
            <a:normAutofit fontScale="85000" lnSpcReduction="20000"/>
          </a:bodyPr>
          <a:lstStyle/>
          <a:p>
            <a:pPr lvl="1" algn="l"/>
            <a:endParaRPr lang="fr-FR" sz="5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300" b="1" dirty="0" smtClean="0">
                <a:latin typeface="+mj-lt"/>
              </a:rPr>
              <a:t>Un professeur par matière</a:t>
            </a:r>
            <a:endParaRPr lang="fr-FR" sz="2300" b="1" i="1" dirty="0">
              <a:latin typeface="+mj-lt"/>
            </a:endParaRPr>
          </a:p>
          <a:p>
            <a:pPr lvl="1" algn="l">
              <a:buClr>
                <a:schemeClr val="bg2">
                  <a:lumMod val="10000"/>
                </a:schemeClr>
              </a:buClr>
            </a:pPr>
            <a:endParaRPr lang="fr-FR" i="1" dirty="0" smtClean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300" b="1" dirty="0" smtClean="0">
                <a:latin typeface="+mj-lt"/>
              </a:rPr>
              <a:t>Un emploi du temps à respecter</a:t>
            </a:r>
          </a:p>
          <a:p>
            <a:pPr marL="914400" marR="64008" lvl="3" algn="l">
              <a:spcBef>
                <a:spcPts val="400"/>
              </a:spcBef>
              <a:buClr>
                <a:schemeClr val="bg2">
                  <a:lumMod val="10000"/>
                </a:schemeClr>
              </a:buClr>
              <a:buSzPct val="100000"/>
            </a:pPr>
            <a:endParaRPr lang="fr-FR" sz="2300" b="1" i="1" dirty="0" smtClean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300" b="1" dirty="0" smtClean="0">
                <a:latin typeface="+mj-lt"/>
              </a:rPr>
              <a:t>Une salle différente à chaque heure de cours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sz="2300" b="1" dirty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sz="2300" b="1" dirty="0" smtClean="0">
                <a:latin typeface="+mj-lt"/>
              </a:rPr>
              <a:t>De nouveaux camarades de classe </a:t>
            </a:r>
          </a:p>
          <a:p>
            <a:pPr algn="l"/>
            <a:r>
              <a:rPr lang="fr-FR" sz="2300" i="1" dirty="0" smtClean="0">
                <a:latin typeface="+mj-lt"/>
              </a:rPr>
              <a:t>La constitution des classes de 6</a:t>
            </a:r>
            <a:r>
              <a:rPr lang="fr-FR" sz="2300" i="1" baseline="30000" dirty="0" smtClean="0">
                <a:latin typeface="+mj-lt"/>
              </a:rPr>
              <a:t>ème</a:t>
            </a:r>
            <a:r>
              <a:rPr lang="fr-FR" sz="2300" i="1" dirty="0" smtClean="0">
                <a:latin typeface="+mj-lt"/>
              </a:rPr>
              <a:t>  se fait avec les professeurs des écoles et tient compte 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2300" i="1" dirty="0" smtClean="0">
                <a:latin typeface="+mj-lt"/>
              </a:rPr>
              <a:t>Des communes et écoles d’origine des élèves ;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2300" i="1" dirty="0" smtClean="0">
                <a:latin typeface="+mj-lt"/>
              </a:rPr>
              <a:t>De critères scolaires transmis par les écoles </a:t>
            </a:r>
            <a:r>
              <a:rPr lang="fr-FR" sz="23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;</a:t>
            </a:r>
          </a:p>
          <a:p>
            <a:pPr algn="l"/>
            <a:endParaRPr lang="fr-FR" b="1" dirty="0">
              <a:latin typeface="+mj-lt"/>
            </a:endParaRPr>
          </a:p>
          <a:p>
            <a:pPr algn="l"/>
            <a:r>
              <a:rPr lang="fr-FR" sz="2200" b="1" u="sng" dirty="0" smtClean="0">
                <a:solidFill>
                  <a:srgbClr val="0070C0"/>
                </a:solidFill>
                <a:latin typeface="+mj-lt"/>
              </a:rPr>
              <a:t>De nouveaux repères à acquérir : </a:t>
            </a:r>
          </a:p>
          <a:p>
            <a:pPr marL="914400" lvl="1" indent="-457200" algn="l">
              <a:buClr>
                <a:srgbClr val="0070C0"/>
              </a:buClr>
              <a:buFontTx/>
              <a:buChar char="-"/>
            </a:pPr>
            <a:r>
              <a:rPr lang="fr-FR" sz="2200" dirty="0" smtClean="0">
                <a:solidFill>
                  <a:srgbClr val="0070C0"/>
                </a:solidFill>
                <a:latin typeface="+mj-lt"/>
              </a:rPr>
              <a:t>Savoir identifier les personnels et leurs rôles</a:t>
            </a:r>
          </a:p>
          <a:p>
            <a:pPr marL="914400" lvl="1" indent="-457200" algn="l">
              <a:buClr>
                <a:srgbClr val="0070C0"/>
              </a:buClr>
              <a:buFontTx/>
              <a:buChar char="-"/>
            </a:pPr>
            <a:r>
              <a:rPr lang="fr-FR" sz="2200" dirty="0" smtClean="0">
                <a:solidFill>
                  <a:srgbClr val="0070C0"/>
                </a:solidFill>
                <a:latin typeface="+mj-lt"/>
              </a:rPr>
              <a:t>Savoir lire un emploi du temps et gérer son temps</a:t>
            </a:r>
          </a:p>
          <a:p>
            <a:pPr marL="914400" lvl="1" indent="-457200" algn="l">
              <a:buClr>
                <a:srgbClr val="0070C0"/>
              </a:buClr>
              <a:buFontTx/>
              <a:buChar char="-"/>
            </a:pPr>
            <a:r>
              <a:rPr lang="fr-FR" sz="2200" dirty="0" smtClean="0">
                <a:solidFill>
                  <a:srgbClr val="0070C0"/>
                </a:solidFill>
                <a:latin typeface="+mj-lt"/>
              </a:rPr>
              <a:t>Savoir se repérer rapidement dans l’espace</a:t>
            </a:r>
          </a:p>
          <a:p>
            <a:pPr marL="914400" lvl="1" indent="-457200" algn="l">
              <a:buClr>
                <a:srgbClr val="0070C0"/>
              </a:buClr>
              <a:buFontTx/>
              <a:buChar char="-"/>
            </a:pPr>
            <a:r>
              <a:rPr lang="fr-FR" sz="2200" dirty="0" smtClean="0">
                <a:solidFill>
                  <a:srgbClr val="0070C0"/>
                </a:solidFill>
                <a:latin typeface="+mj-lt"/>
              </a:rPr>
              <a:t>Savoir aider son enfant dans son travail et son organisation </a:t>
            </a:r>
            <a:endParaRPr lang="fr-FR" sz="2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4139952" y="332656"/>
            <a:ext cx="936104" cy="43204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59532" y="178533"/>
            <a:ext cx="8712968" cy="69184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fr-FR" sz="3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L’entrée en 6ème</a:t>
            </a:r>
            <a:r>
              <a:rPr lang="fr-FR" sz="3500" dirty="0" smtClean="0">
                <a:solidFill>
                  <a:schemeClr val="accent2"/>
                </a:solidFill>
              </a:rPr>
              <a:t>     </a:t>
            </a:r>
            <a:r>
              <a:rPr lang="fr-FR" sz="35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</a:rPr>
              <a:t>des nouveautés</a:t>
            </a:r>
            <a:endParaRPr lang="fr-FR" sz="3500" dirty="0">
              <a:solidFill>
                <a:schemeClr val="accent2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136904" cy="5112568"/>
          </a:xfr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  <a:effectLst>
            <a:glow rad="152400">
              <a:schemeClr val="bg1">
                <a:alpha val="67000"/>
              </a:schemeClr>
            </a:glow>
            <a:outerShdw blurRad="50800" dist="38100" dir="5400000" algn="t" rotWithShape="0">
              <a:schemeClr val="bg2">
                <a:lumMod val="25000"/>
                <a:alpha val="40000"/>
              </a:schemeClr>
            </a:outerShdw>
            <a:softEdge rad="0"/>
          </a:effectLst>
        </p:spPr>
        <p:txBody>
          <a:bodyPr>
            <a:normAutofit fontScale="92500" lnSpcReduction="20000"/>
          </a:bodyPr>
          <a:lstStyle/>
          <a:p>
            <a:pPr lvl="1" algn="l"/>
            <a:endParaRPr lang="fr-FR" sz="500" b="1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300" b="1" dirty="0" smtClean="0">
                <a:solidFill>
                  <a:schemeClr val="accent4"/>
                </a:solidFill>
                <a:latin typeface="+mj-lt"/>
              </a:rPr>
              <a:t>Le Conseil de Classe</a:t>
            </a:r>
            <a:endParaRPr lang="fr-FR" sz="2300" b="1" i="1" dirty="0">
              <a:solidFill>
                <a:schemeClr val="accent4"/>
              </a:solidFill>
              <a:latin typeface="+mj-lt"/>
            </a:endParaRPr>
          </a:p>
          <a:p>
            <a:pPr marL="892175" lvl="1" algn="just">
              <a:buClr>
                <a:schemeClr val="bg2">
                  <a:lumMod val="10000"/>
                </a:schemeClr>
              </a:buClr>
            </a:pPr>
            <a:r>
              <a:rPr lang="fr-FR" sz="1900" i="1" dirty="0" smtClean="0">
                <a:latin typeface="+mj-lt"/>
              </a:rPr>
              <a:t>Présidé par le chef d’établissement, composé de l’équipe pédagogique, des représentants des élèves et des parents,  il se réunit 3 fois par an pour faire le bilan du trimestre.</a:t>
            </a:r>
          </a:p>
          <a:p>
            <a:pPr marL="892175" lvl="1" algn="just">
              <a:buClr>
                <a:schemeClr val="bg2">
                  <a:lumMod val="10000"/>
                </a:schemeClr>
              </a:buClr>
            </a:pPr>
            <a:r>
              <a:rPr lang="fr-FR" sz="1900" i="1" dirty="0" smtClean="0">
                <a:latin typeface="+mj-lt"/>
              </a:rPr>
              <a:t>Un bulletin trimestriel est envoyé aux familles.</a:t>
            </a:r>
          </a:p>
          <a:p>
            <a:pPr lvl="1" algn="just">
              <a:buClr>
                <a:schemeClr val="bg2">
                  <a:lumMod val="10000"/>
                </a:schemeClr>
              </a:buClr>
            </a:pPr>
            <a:endParaRPr lang="fr-FR" sz="400" i="1" dirty="0" smtClean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300" b="1" dirty="0" smtClean="0">
                <a:solidFill>
                  <a:schemeClr val="accent4"/>
                </a:solidFill>
                <a:latin typeface="+mj-lt"/>
              </a:rPr>
              <a:t>Des rencontres parents / professeurs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2300" b="1" dirty="0">
                <a:latin typeface="+mj-lt"/>
              </a:rPr>
              <a:t>	</a:t>
            </a:r>
            <a:r>
              <a:rPr lang="fr-FR" sz="1900" i="1" dirty="0" smtClean="0">
                <a:latin typeface="+mj-lt"/>
              </a:rPr>
              <a:t>A la rentrée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2300" b="1" i="1" dirty="0" smtClean="0">
                <a:latin typeface="+mj-lt"/>
              </a:rPr>
              <a:t>	</a:t>
            </a:r>
            <a:r>
              <a:rPr lang="fr-FR" sz="1900" i="1" dirty="0" smtClean="0">
                <a:latin typeface="+mj-lt"/>
              </a:rPr>
              <a:t>Dans le courant du mois de décembre : une soirée par 	niveau, les professeurs reçoivent les parents selon 	une grille de rendez-vous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900" i="1" dirty="0">
                <a:latin typeface="+mj-lt"/>
              </a:rPr>
              <a:t>	</a:t>
            </a:r>
            <a:r>
              <a:rPr lang="fr-FR" sz="1900" i="1" dirty="0" smtClean="0">
                <a:latin typeface="+mj-lt"/>
              </a:rPr>
              <a:t>D’autres rendez-vous peuvent avoir lieu sur demande à 	tout moment de l’année.</a:t>
            </a:r>
          </a:p>
          <a:p>
            <a:pPr marL="914400" marR="64008" lvl="3" algn="just">
              <a:spcBef>
                <a:spcPts val="400"/>
              </a:spcBef>
              <a:buClr>
                <a:schemeClr val="bg2">
                  <a:lumMod val="10000"/>
                </a:schemeClr>
              </a:buClr>
              <a:buSzPct val="100000"/>
            </a:pPr>
            <a:endParaRPr lang="fr-FR" sz="500" b="1" i="1" dirty="0" smtClean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300" b="1" dirty="0" smtClean="0">
                <a:solidFill>
                  <a:schemeClr val="accent4"/>
                </a:solidFill>
                <a:latin typeface="+mj-lt"/>
              </a:rPr>
              <a:t>Des récompenses et des sanctions</a:t>
            </a:r>
          </a:p>
          <a:p>
            <a:pPr algn="just"/>
            <a:r>
              <a:rPr lang="fr-FR" i="1" dirty="0" smtClean="0">
                <a:latin typeface="+mj-lt"/>
              </a:rPr>
              <a:t>	</a:t>
            </a:r>
            <a:r>
              <a:rPr lang="fr-FR" sz="1900" i="1" dirty="0" smtClean="0">
                <a:latin typeface="+mj-lt"/>
              </a:rPr>
              <a:t>A chaque fin de trimestre, les élèves méritants sont 	récompensés par les félicitations, les compliments ou 	les encouragements.</a:t>
            </a:r>
          </a:p>
          <a:p>
            <a:pPr algn="just"/>
            <a:r>
              <a:rPr lang="fr-FR" sz="1900" i="1" dirty="0" smtClean="0">
                <a:latin typeface="+mj-lt"/>
              </a:rPr>
              <a:t>	En cas de problème, ils peuvent être sanctionnés et 	recevoir une 	mise en garde pour le travail ou pour le 	comportement.</a:t>
            </a:r>
          </a:p>
          <a:p>
            <a:pPr algn="just"/>
            <a:endParaRPr lang="fr-FR" sz="1900" i="1" dirty="0" smtClean="0">
              <a:latin typeface="+mj-lt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4139952" y="332656"/>
            <a:ext cx="936104" cy="43204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400" dirty="0" smtClean="0"/>
              <a:t>L’élève au centre du dispositif</a:t>
            </a:r>
            <a:endParaRPr lang="fr-FR" sz="4400" dirty="0"/>
          </a:p>
        </p:txBody>
      </p:sp>
      <p:grpSp>
        <p:nvGrpSpPr>
          <p:cNvPr id="4" name="Group 25"/>
          <p:cNvGrpSpPr>
            <a:grpSpLocks noGrp="1"/>
          </p:cNvGrpSpPr>
          <p:nvPr/>
        </p:nvGrpSpPr>
        <p:grpSpPr bwMode="auto">
          <a:xfrm>
            <a:off x="717610" y="2276872"/>
            <a:ext cx="8233855" cy="4319680"/>
            <a:chOff x="182" y="871"/>
            <a:chExt cx="5805" cy="3700"/>
          </a:xfrm>
          <a:solidFill>
            <a:srgbClr val="0070C0"/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 rot="20333383">
              <a:off x="182" y="1670"/>
              <a:ext cx="1497" cy="6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mic Sans MS" pitchFamily="66" charset="0"/>
                </a:rPr>
                <a:t>La vie scolaire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61" y="2845"/>
              <a:ext cx="1269" cy="7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mic Sans MS" pitchFamily="66" charset="0"/>
                </a:rPr>
                <a:t>L’équipe 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mic Sans MS" pitchFamily="66" charset="0"/>
                </a:rPr>
                <a:t>médico sociale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449" y="2335"/>
              <a:ext cx="1360" cy="635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/>
                <a:buNone/>
                <a:defRPr/>
              </a:pPr>
              <a:r>
                <a:rPr lang="fr-FR" sz="2900" b="1" dirty="0">
                  <a:solidFill>
                    <a:schemeClr val="bg1"/>
                  </a:solidFill>
                  <a:latin typeface="Comic Sans MS" pitchFamily="66" charset="0"/>
                </a:rPr>
                <a:t>L’élève</a:t>
              </a: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884" y="3893"/>
              <a:ext cx="1828" cy="67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mic Sans MS" pitchFamily="66" charset="0"/>
                </a:rPr>
                <a:t>Les professeurs</a:t>
              </a: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 rot="1478376">
              <a:off x="4475" y="1545"/>
              <a:ext cx="1298" cy="55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mic Sans MS" pitchFamily="66" charset="0"/>
                </a:rPr>
                <a:t>L’intendance</a:t>
              </a: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989" y="2516"/>
              <a:ext cx="998" cy="45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mic Sans MS" pitchFamily="66" charset="0"/>
                </a:rPr>
                <a:t>Les agents </a:t>
              </a: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 rot="19619636">
              <a:off x="4393" y="3693"/>
              <a:ext cx="998" cy="45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mic Sans MS" pitchFamily="66" charset="0"/>
                </a:rPr>
                <a:t>Le CDI</a:t>
              </a: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3809" y="2743"/>
              <a:ext cx="99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1732" y="2721"/>
              <a:ext cx="765" cy="37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 flipV="1">
              <a:off x="1606" y="1981"/>
              <a:ext cx="762" cy="49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V="1">
              <a:off x="3629" y="1920"/>
              <a:ext cx="1149" cy="55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3629" y="3015"/>
              <a:ext cx="941" cy="85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H="1" flipV="1">
              <a:off x="2595" y="1734"/>
              <a:ext cx="254" cy="555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3052" y="3030"/>
              <a:ext cx="0" cy="86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hangingPunct="1">
                <a:defRPr/>
              </a:pP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2977" y="871"/>
              <a:ext cx="1444" cy="55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1600" b="1" dirty="0">
                  <a:solidFill>
                    <a:schemeClr val="bg1"/>
                  </a:solidFill>
                  <a:latin typeface="Comic Sans MS" pitchFamily="66" charset="0"/>
                </a:rPr>
                <a:t>La direction</a:t>
              </a:r>
            </a:p>
          </p:txBody>
        </p:sp>
      </p:grpSp>
      <p:sp>
        <p:nvSpPr>
          <p:cNvPr id="22" name="Oval 11"/>
          <p:cNvSpPr>
            <a:spLocks noChangeArrowheads="1"/>
          </p:cNvSpPr>
          <p:nvPr/>
        </p:nvSpPr>
        <p:spPr bwMode="auto">
          <a:xfrm rot="20716428">
            <a:off x="2768516" y="2426079"/>
            <a:ext cx="1841093" cy="77862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Comic Sans MS" pitchFamily="66" charset="0"/>
              </a:rPr>
              <a:t>Les parents</a:t>
            </a:r>
            <a:endParaRPr lang="fr-FR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5220072" y="2924944"/>
            <a:ext cx="288032" cy="1008112"/>
          </a:xfrm>
          <a:prstGeom prst="line">
            <a:avLst/>
          </a:prstGeom>
          <a:solidFill>
            <a:srgbClr val="0070C0"/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1066800"/>
          </a:xfrm>
        </p:spPr>
        <p:txBody>
          <a:bodyPr/>
          <a:lstStyle/>
          <a:p>
            <a:pPr eaLnBrk="1" hangingPunct="1"/>
            <a:r>
              <a:rPr lang="fr-FR" b="1" dirty="0" smtClean="0"/>
              <a:t>Les cycles scolaires</a:t>
            </a:r>
            <a:br>
              <a:rPr lang="fr-FR" b="1" dirty="0" smtClean="0"/>
            </a:br>
            <a:r>
              <a:rPr lang="fr-FR" sz="2000" b="1" i="1" dirty="0" smtClean="0">
                <a:solidFill>
                  <a:schemeClr val="accent2"/>
                </a:solidFill>
              </a:rPr>
              <a:t>La continuité des apprentissages dans la liaison </a:t>
            </a:r>
            <a:r>
              <a:rPr lang="fr-FR" sz="1800" b="1" i="1" dirty="0" smtClean="0">
                <a:solidFill>
                  <a:schemeClr val="accent2"/>
                </a:solidFill>
              </a:rPr>
              <a:t>école-collège</a:t>
            </a:r>
            <a:endParaRPr lang="fr-FR" sz="1800" b="1" i="1" dirty="0" smtClean="0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2425068" y="2309547"/>
            <a:ext cx="2157412" cy="13636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fr-FR" b="1" dirty="0">
                <a:solidFill>
                  <a:srgbClr val="7B418E"/>
                </a:solidFill>
                <a:latin typeface="Calibri" pitchFamily="34" charset="0"/>
              </a:rPr>
              <a:t>Cycle 2</a:t>
            </a:r>
          </a:p>
          <a:p>
            <a:pPr algn="ctr">
              <a:spcAft>
                <a:spcPct val="20000"/>
              </a:spcAft>
            </a:pPr>
            <a:r>
              <a:rPr lang="fr-FR" b="1" dirty="0">
                <a:solidFill>
                  <a:srgbClr val="7B418E"/>
                </a:solidFill>
                <a:latin typeface="Calibri" pitchFamily="34" charset="0"/>
              </a:rPr>
              <a:t>Apprentissages fondamentaux</a:t>
            </a:r>
          </a:p>
          <a:p>
            <a:pPr algn="ctr">
              <a:spcAft>
                <a:spcPct val="20000"/>
              </a:spcAft>
            </a:pPr>
            <a:r>
              <a:rPr lang="fr-FR" dirty="0">
                <a:solidFill>
                  <a:srgbClr val="7B418E"/>
                </a:solidFill>
                <a:latin typeface="Calibri" pitchFamily="34" charset="0"/>
              </a:rPr>
              <a:t>CP  -  CE1  -  CE2</a:t>
            </a: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6725605" y="2310341"/>
            <a:ext cx="2143125" cy="13620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spcAft>
                <a:spcPct val="20000"/>
              </a:spcAft>
            </a:pPr>
            <a:r>
              <a:rPr lang="fr-FR" b="1" dirty="0">
                <a:solidFill>
                  <a:srgbClr val="7B418E"/>
                </a:solidFill>
                <a:latin typeface="Calibri" pitchFamily="34" charset="0"/>
              </a:rPr>
              <a:t>Cycle 4</a:t>
            </a:r>
          </a:p>
          <a:p>
            <a:pPr algn="ctr">
              <a:lnSpc>
                <a:spcPct val="150000"/>
              </a:lnSpc>
              <a:spcAft>
                <a:spcPct val="20000"/>
              </a:spcAft>
            </a:pPr>
            <a:r>
              <a:rPr lang="fr-FR" b="1" dirty="0">
                <a:solidFill>
                  <a:srgbClr val="7B418E"/>
                </a:solidFill>
                <a:latin typeface="Calibri" pitchFamily="34" charset="0"/>
              </a:rPr>
              <a:t>Approfondissements</a:t>
            </a:r>
          </a:p>
          <a:p>
            <a:pPr algn="ctr">
              <a:lnSpc>
                <a:spcPct val="150000"/>
              </a:lnSpc>
              <a:spcAft>
                <a:spcPct val="20000"/>
              </a:spcAft>
            </a:pP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fr-FR" b="1" baseline="300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- 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fr-FR" b="1" baseline="300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- 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fr-FR" b="1" baseline="300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endParaRPr lang="fr-FR" b="1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4582480" y="2311135"/>
            <a:ext cx="2143125" cy="136048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spcAft>
                <a:spcPct val="20000"/>
              </a:spcAft>
            </a:pPr>
            <a:r>
              <a:rPr lang="fr-FR" b="1" dirty="0">
                <a:solidFill>
                  <a:srgbClr val="7B418E"/>
                </a:solidFill>
                <a:latin typeface="Calibri" pitchFamily="34" charset="0"/>
              </a:rPr>
              <a:t>Cycle 3</a:t>
            </a:r>
          </a:p>
          <a:p>
            <a:pPr algn="ctr">
              <a:lnSpc>
                <a:spcPct val="150000"/>
              </a:lnSpc>
              <a:spcAft>
                <a:spcPct val="20000"/>
              </a:spcAft>
            </a:pPr>
            <a:r>
              <a:rPr lang="fr-FR" b="1" dirty="0">
                <a:solidFill>
                  <a:srgbClr val="7B418E"/>
                </a:solidFill>
                <a:latin typeface="Calibri" pitchFamily="34" charset="0"/>
              </a:rPr>
              <a:t>Consolidation</a:t>
            </a:r>
          </a:p>
          <a:p>
            <a:pPr algn="ctr">
              <a:lnSpc>
                <a:spcPct val="150000"/>
              </a:lnSpc>
              <a:spcAft>
                <a:spcPct val="20000"/>
              </a:spcAft>
            </a:pPr>
            <a:r>
              <a:rPr lang="fr-FR" dirty="0">
                <a:solidFill>
                  <a:srgbClr val="7B418E"/>
                </a:solidFill>
                <a:latin typeface="Calibri" pitchFamily="34" charset="0"/>
              </a:rPr>
              <a:t>CM1  -  CM2  - 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fr-FR" b="1" baseline="300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endParaRPr lang="fr-FR" b="1" baseline="30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3" name="AutoShape 27"/>
          <p:cNvSpPr>
            <a:spLocks noChangeArrowheads="1"/>
          </p:cNvSpPr>
          <p:nvPr/>
        </p:nvSpPr>
        <p:spPr bwMode="auto">
          <a:xfrm>
            <a:off x="281943" y="2310341"/>
            <a:ext cx="2143125" cy="13620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fr-FR" b="1" dirty="0">
                <a:solidFill>
                  <a:srgbClr val="7B418E"/>
                </a:solidFill>
                <a:latin typeface="Calibri" pitchFamily="34" charset="0"/>
              </a:rPr>
              <a:t>Cycle 1</a:t>
            </a:r>
          </a:p>
          <a:p>
            <a:pPr algn="ctr">
              <a:spcAft>
                <a:spcPct val="20000"/>
              </a:spcAft>
            </a:pPr>
            <a:r>
              <a:rPr lang="fr-FR" b="1" dirty="0">
                <a:solidFill>
                  <a:srgbClr val="7B418E"/>
                </a:solidFill>
                <a:latin typeface="Calibri" pitchFamily="34" charset="0"/>
              </a:rPr>
              <a:t>Apprentissages premiers</a:t>
            </a:r>
            <a:r>
              <a:rPr lang="fr-FR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>
              <a:spcAft>
                <a:spcPct val="20000"/>
              </a:spcAft>
            </a:pPr>
            <a:r>
              <a:rPr lang="fr-FR" dirty="0">
                <a:solidFill>
                  <a:srgbClr val="7B418E"/>
                </a:solidFill>
                <a:latin typeface="Calibri" pitchFamily="34" charset="0"/>
              </a:rPr>
              <a:t>École maternelle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40456" y="4581128"/>
            <a:ext cx="8424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 cycle 3 est à cheval sur école et collège : une collaboration avec le premier degré existe, dans le cadre, notamment, du conseil école-collège.</a:t>
            </a:r>
          </a:p>
        </p:txBody>
      </p:sp>
      <p:sp>
        <p:nvSpPr>
          <p:cNvPr id="2" name="Accolade ouvrante 1"/>
          <p:cNvSpPr/>
          <p:nvPr/>
        </p:nvSpPr>
        <p:spPr bwMode="auto">
          <a:xfrm rot="16200000">
            <a:off x="3005520" y="1042062"/>
            <a:ext cx="360000" cy="5868000"/>
          </a:xfrm>
          <a:prstGeom prst="leftBrace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Accolade ouvrante 8"/>
          <p:cNvSpPr/>
          <p:nvPr/>
        </p:nvSpPr>
        <p:spPr bwMode="auto">
          <a:xfrm rot="16200000">
            <a:off x="7349918" y="2602320"/>
            <a:ext cx="360000" cy="2747484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99631" y="4158503"/>
            <a:ext cx="86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école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77660" y="4158503"/>
            <a:ext cx="10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collège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49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912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	Les horaires – 6</a:t>
            </a:r>
            <a:r>
              <a:rPr lang="fr-FR" baseline="30000" dirty="0"/>
              <a:t>ème</a:t>
            </a:r>
            <a:r>
              <a:rPr lang="fr-FR" dirty="0"/>
              <a:t> </a:t>
            </a:r>
          </a:p>
        </p:txBody>
      </p:sp>
      <p:graphicFrame>
        <p:nvGraphicFramePr>
          <p:cNvPr id="1153" name="Group 129"/>
          <p:cNvGraphicFramePr>
            <a:graphicFrameLocks noGrp="1"/>
          </p:cNvGraphicFramePr>
          <p:nvPr/>
        </p:nvGraphicFramePr>
        <p:xfrm>
          <a:off x="684213" y="1331913"/>
          <a:ext cx="8153400" cy="4951512"/>
        </p:xfrm>
        <a:graphic>
          <a:graphicData uri="http://schemas.openxmlformats.org/drawingml/2006/table">
            <a:tbl>
              <a:tblPr/>
              <a:tblGrid>
                <a:gridCol w="5194300"/>
                <a:gridCol w="29591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Français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Mathématiques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Langue Vivante 1  (Anglais 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Bi-langue Allemand-Anglais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3+3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Histoire-géographie-EMC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Sciences de la Vie et de la Terre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Technologie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Education Physique  et Sportive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Arts plastiques et musique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2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Total: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 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Accompagnement personnalisé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800" dirty="0" smtClean="0"/>
              <a:t>Un collège inauguré en 1996</a:t>
            </a:r>
            <a:endParaRPr lang="fr-FR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8162" y="1909041"/>
            <a:ext cx="5764876" cy="43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18488" cy="1225550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smtClean="0"/>
              <a:t>Les enseignements complémentaires</a:t>
            </a:r>
            <a:br>
              <a:rPr lang="fr-FR" dirty="0" smtClean="0"/>
            </a:br>
            <a:r>
              <a:rPr lang="fr-FR" sz="2400" dirty="0" smtClean="0"/>
              <a:t>Règles générales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0025" y="1774031"/>
            <a:ext cx="3673475" cy="1079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800" b="1" dirty="0">
                <a:solidFill>
                  <a:srgbClr val="1C1850"/>
                </a:solidFill>
                <a:latin typeface="Calibri"/>
                <a:cs typeface="Calibri"/>
              </a:rPr>
              <a:t>Enseignements communs</a:t>
            </a:r>
          </a:p>
          <a:p>
            <a:pPr algn="ctr" eaLnBrk="1" hangingPunct="1">
              <a:defRPr/>
            </a:pPr>
            <a:r>
              <a:rPr lang="fr-FR" sz="1800" dirty="0">
                <a:solidFill>
                  <a:srgbClr val="FF0000"/>
                </a:solidFill>
                <a:latin typeface="Calibri"/>
                <a:cs typeface="Calibri"/>
              </a:rPr>
              <a:t>23 h en 6</a:t>
            </a:r>
            <a:r>
              <a:rPr lang="fr-FR" sz="1800" baseline="300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fr-FR"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363" y="3821906"/>
            <a:ext cx="3671887" cy="1079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800" dirty="0" smtClean="0">
                <a:solidFill>
                  <a:srgbClr val="FF0000"/>
                </a:solidFill>
                <a:latin typeface="Calibri"/>
                <a:cs typeface="Calibri"/>
              </a:rPr>
              <a:t>1h d’AP en Français</a:t>
            </a:r>
          </a:p>
          <a:p>
            <a:pPr algn="ctr" eaLnBrk="1" hangingPunct="1">
              <a:defRPr/>
            </a:pPr>
            <a:r>
              <a:rPr lang="fr-FR" dirty="0" smtClean="0">
                <a:solidFill>
                  <a:srgbClr val="FF0000"/>
                </a:solidFill>
                <a:latin typeface="Calibri"/>
                <a:cs typeface="Calibri"/>
              </a:rPr>
              <a:t>1h d’AP en Mathématiques</a:t>
            </a:r>
          </a:p>
          <a:p>
            <a:pPr algn="ctr" eaLnBrk="1" hangingPunct="1">
              <a:defRPr/>
            </a:pPr>
            <a:r>
              <a:rPr lang="fr-FR" sz="1800" dirty="0" smtClean="0">
                <a:solidFill>
                  <a:srgbClr val="FF0000"/>
                </a:solidFill>
                <a:latin typeface="Calibri"/>
                <a:cs typeface="Calibri"/>
              </a:rPr>
              <a:t>1h d’AP en Sciences</a:t>
            </a:r>
            <a:endParaRPr lang="fr-FR"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275" y="3821906"/>
            <a:ext cx="3671888" cy="1079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altLang="fr-FR" sz="1800" b="1" dirty="0">
                <a:solidFill>
                  <a:srgbClr val="1C1850"/>
                </a:solidFill>
                <a:latin typeface="Calibri" pitchFamily="34" charset="0"/>
              </a:rPr>
              <a:t>Accompagnement personnalisé</a:t>
            </a:r>
          </a:p>
          <a:p>
            <a:pPr algn="ctr" eaLnBrk="1" hangingPunct="1">
              <a:defRPr/>
            </a:pPr>
            <a:r>
              <a:rPr lang="fr-FR" altLang="fr-FR" sz="1800" dirty="0">
                <a:solidFill>
                  <a:srgbClr val="FF0000"/>
                </a:solidFill>
                <a:latin typeface="Calibri" pitchFamily="34" charset="0"/>
              </a:rPr>
              <a:t>3 h en </a:t>
            </a:r>
            <a:r>
              <a:rPr lang="fr-FR" altLang="fr-FR" sz="1800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fr-FR" altLang="fr-FR" sz="1800" baseline="300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endParaRPr lang="fr-FR" altLang="fr-FR" sz="1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Croix 9"/>
          <p:cNvSpPr/>
          <p:nvPr/>
        </p:nvSpPr>
        <p:spPr>
          <a:xfrm>
            <a:off x="4319588" y="3059906"/>
            <a:ext cx="504825" cy="514350"/>
          </a:xfrm>
          <a:prstGeom prst="plus">
            <a:avLst>
              <a:gd name="adj" fmla="val 362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 dirty="0"/>
          </a:p>
        </p:txBody>
      </p:sp>
      <p:sp>
        <p:nvSpPr>
          <p:cNvPr id="12" name="Rectangle 11"/>
          <p:cNvSpPr/>
          <p:nvPr/>
        </p:nvSpPr>
        <p:spPr>
          <a:xfrm>
            <a:off x="539552" y="3212976"/>
            <a:ext cx="8280400" cy="2087562"/>
          </a:xfrm>
          <a:prstGeom prst="rect">
            <a:avLst/>
          </a:prstGeom>
          <a:noFill/>
          <a:ln>
            <a:solidFill>
              <a:srgbClr val="ADBB1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47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D’EMPLOI DU TEMPS</a:t>
            </a:r>
            <a:endParaRPr lang="fr-FR" dirty="0"/>
          </a:p>
        </p:txBody>
      </p:sp>
      <p:pic>
        <p:nvPicPr>
          <p:cNvPr id="79874" name="Picture 2" descr="C:\Users\principal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57193" cy="539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 bwMode="auto">
          <a:xfrm>
            <a:off x="1416110" y="2699833"/>
            <a:ext cx="2600796" cy="242173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socle commun</a:t>
            </a:r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>
            <a:off x="693316" y="4653136"/>
            <a:ext cx="2222500" cy="895350"/>
          </a:xfrm>
          <a:prstGeom prst="roundRect">
            <a:avLst>
              <a:gd name="adj" fmla="val 16667"/>
            </a:avLst>
          </a:prstGeom>
          <a:solidFill>
            <a:srgbClr val="0094C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4</a:t>
            </a:r>
            <a: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  <a:t>. Les systèmes naturels et les systèmes techniques</a:t>
            </a:r>
            <a:endParaRPr lang="fr-F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107504" y="3483471"/>
            <a:ext cx="2376487" cy="809625"/>
          </a:xfrm>
          <a:prstGeom prst="roundRect">
            <a:avLst>
              <a:gd name="adj" fmla="val 16667"/>
            </a:avLst>
          </a:prstGeom>
          <a:solidFill>
            <a:srgbClr val="7B418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  <a:t>3. La </a:t>
            </a:r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formation de la personne et du citoyen</a:t>
            </a:r>
            <a:endParaRPr lang="fr-F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>
            <a:off x="429667" y="2278385"/>
            <a:ext cx="2270125" cy="790575"/>
          </a:xfrm>
          <a:prstGeom prst="roundRect">
            <a:avLst>
              <a:gd name="adj" fmla="val 16667"/>
            </a:avLst>
          </a:prstGeom>
          <a:solidFill>
            <a:srgbClr val="CB845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  <a:t>2. Les </a:t>
            </a:r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méthodes et outils pour apprendre</a:t>
            </a:r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3109774" y="3789977"/>
            <a:ext cx="2374900" cy="971550"/>
          </a:xfrm>
          <a:prstGeom prst="roundRect">
            <a:avLst>
              <a:gd name="adj" fmla="val 16667"/>
            </a:avLst>
          </a:prstGeom>
          <a:solidFill>
            <a:srgbClr val="FDA40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  <a:t>5. Les </a:t>
            </a:r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représentations du monde et </a:t>
            </a:r>
            <a: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  <a:t>l’activité </a:t>
            </a:r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humaine</a:t>
            </a:r>
            <a:endParaRPr lang="fr-F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10" name="AutoShape 38"/>
          <p:cNvSpPr>
            <a:spLocks noChangeArrowheads="1"/>
          </p:cNvSpPr>
          <p:nvPr/>
        </p:nvSpPr>
        <p:spPr bwMode="auto">
          <a:xfrm>
            <a:off x="2964394" y="2526600"/>
            <a:ext cx="210502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  <a:latin typeface="Calibri" pitchFamily="34" charset="0"/>
              </a:rPr>
              <a:t>1. Les </a:t>
            </a:r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langages pour penser et communiquer</a:t>
            </a:r>
            <a:endParaRPr lang="fr-FR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539552" y="1196752"/>
            <a:ext cx="3946525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2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5 </a:t>
            </a:r>
            <a:r>
              <a:rPr lang="fr-FR" sz="2200" b="1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domaines de 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83968" y="1340768"/>
            <a:ext cx="51219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2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Des objectifs dans chacun d’eux</a:t>
            </a:r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6132746" y="188120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048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Comprendre, s’exprimer</a:t>
            </a:r>
            <a:b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en utilisant </a:t>
            </a:r>
            <a:r>
              <a:rPr lang="fr-FR" sz="1600" b="1" dirty="0">
                <a:solidFill>
                  <a:srgbClr val="00B050"/>
                </a:solidFill>
                <a:latin typeface="Calibri" pitchFamily="34" charset="0"/>
              </a:rPr>
              <a:t>la langue </a:t>
            </a:r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française à l’oral et à l’écrit</a:t>
            </a:r>
            <a:endParaRPr lang="fr-FR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1" name="AutoShape 34"/>
          <p:cNvSpPr>
            <a:spLocks noChangeArrowheads="1"/>
          </p:cNvSpPr>
          <p:nvPr/>
        </p:nvSpPr>
        <p:spPr bwMode="auto">
          <a:xfrm>
            <a:off x="6132746" y="298536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AA4D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Comprendre, s’exprimer en utilisant une langue étrangère et, le cas échéant, une langue régionale</a:t>
            </a:r>
            <a:endParaRPr lang="fr-FR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2" name="AutoShape 34"/>
          <p:cNvSpPr>
            <a:spLocks noChangeArrowheads="1"/>
          </p:cNvSpPr>
          <p:nvPr/>
        </p:nvSpPr>
        <p:spPr bwMode="auto">
          <a:xfrm>
            <a:off x="6132746" y="408952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Comprendre, s’exprimer</a:t>
            </a:r>
            <a:b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en utilisant les langages mathématiques, scientifiques et informatiques</a:t>
            </a:r>
            <a:endParaRPr lang="fr-FR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3" name="AutoShape 34"/>
          <p:cNvSpPr>
            <a:spLocks noChangeArrowheads="1"/>
          </p:cNvSpPr>
          <p:nvPr/>
        </p:nvSpPr>
        <p:spPr bwMode="auto">
          <a:xfrm>
            <a:off x="6132746" y="5193687"/>
            <a:ext cx="2880000" cy="1008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E56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Comprendre, s’exprimer</a:t>
            </a:r>
            <a:b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en utilisant les langages</a:t>
            </a:r>
            <a:b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</a:br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des arts et du corps</a:t>
            </a:r>
            <a:endParaRPr lang="fr-FR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30" name="Connecteur en angle 29"/>
          <p:cNvCxnSpPr>
            <a:cxnSpLocks noChangeShapeType="1"/>
          </p:cNvCxnSpPr>
          <p:nvPr/>
        </p:nvCxnSpPr>
        <p:spPr bwMode="auto">
          <a:xfrm flipV="1">
            <a:off x="5069518" y="2337452"/>
            <a:ext cx="1020391" cy="6120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48" name="Connecteur en angle 47"/>
          <p:cNvCxnSpPr>
            <a:cxnSpLocks noChangeShapeType="1"/>
            <a:stCxn id="28710" idx="3"/>
          </p:cNvCxnSpPr>
          <p:nvPr/>
        </p:nvCxnSpPr>
        <p:spPr bwMode="auto">
          <a:xfrm>
            <a:off x="5069419" y="2958399"/>
            <a:ext cx="1020391" cy="4680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1" name="Connecteur en angle 50"/>
          <p:cNvCxnSpPr>
            <a:cxnSpLocks noChangeShapeType="1"/>
            <a:stCxn id="28710" idx="3"/>
          </p:cNvCxnSpPr>
          <p:nvPr/>
        </p:nvCxnSpPr>
        <p:spPr bwMode="auto">
          <a:xfrm>
            <a:off x="5069419" y="2958399"/>
            <a:ext cx="1020391" cy="16200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4" name="Connecteur en angle 53"/>
          <p:cNvCxnSpPr>
            <a:cxnSpLocks noChangeShapeType="1"/>
            <a:stCxn id="28710" idx="3"/>
          </p:cNvCxnSpPr>
          <p:nvPr/>
        </p:nvCxnSpPr>
        <p:spPr bwMode="auto">
          <a:xfrm>
            <a:off x="5069419" y="2958399"/>
            <a:ext cx="1020763" cy="273600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sym typeface="Wingdings"/>
              </a:rPr>
              <a:t></a:t>
            </a:r>
            <a:r>
              <a:rPr lang="fr-FR" sz="2400" dirty="0" smtClean="0"/>
              <a:t>Inscription auprès des Directeurs d’école </a:t>
            </a:r>
            <a:br>
              <a:rPr lang="fr-FR" sz="2400" dirty="0" smtClean="0"/>
            </a:br>
            <a:r>
              <a:rPr lang="fr-FR" sz="2400" dirty="0" smtClean="0"/>
              <a:t>(dossier Affelnet)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ym typeface="Wingdings"/>
              </a:rPr>
              <a:t></a:t>
            </a:r>
            <a:r>
              <a:rPr lang="fr-FR" sz="2400" dirty="0" smtClean="0"/>
              <a:t>Dossiers papiers envoyés dans les écoles en mai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ym typeface="Wingdings"/>
              </a:rPr>
              <a:t> Restitution des dossiers papier les 9-10 et 11 juin après prise de rendez-vous téléphonique </a:t>
            </a:r>
            <a:r>
              <a:rPr lang="fr-FR" sz="2400" dirty="0" smtClean="0"/>
              <a:t>auprès de Madame MERLIN.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619672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4"/>
                </a:solidFill>
              </a:rPr>
              <a:t>VENIR  AU COLLEGE</a:t>
            </a:r>
            <a:endParaRPr lang="fr-FR" sz="32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884311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Les élèves</a:t>
            </a:r>
            <a:br>
              <a:rPr lang="fr-FR" sz="3600" dirty="0" smtClean="0"/>
            </a:br>
            <a:r>
              <a:rPr lang="fr-FR" sz="2800" dirty="0" smtClean="0"/>
              <a:t>Prévisions  pour la rentrée 2020</a:t>
            </a:r>
            <a:endParaRPr lang="fr-FR" sz="2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992888" cy="4392488"/>
          </a:xfrm>
          <a:solidFill>
            <a:schemeClr val="bg2">
              <a:lumMod val="90000"/>
              <a:alpha val="42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152400">
              <a:schemeClr val="bg1">
                <a:alpha val="67000"/>
              </a:schemeClr>
            </a:glow>
            <a:outerShdw blurRad="50800" dist="38100" dir="5400000" algn="t" rotWithShape="0">
              <a:schemeClr val="bg2">
                <a:lumMod val="25000"/>
                <a:alpha val="40000"/>
              </a:schemeClr>
            </a:outerShdw>
            <a:softEdge rad="0"/>
          </a:effectLst>
        </p:spPr>
        <p:txBody>
          <a:bodyPr>
            <a:normAutofit/>
          </a:bodyPr>
          <a:lstStyle/>
          <a:p>
            <a:pPr marL="4320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fr-FR" sz="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320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800" b="1" dirty="0" smtClean="0">
                <a:latin typeface="+mj-lt"/>
              </a:rPr>
              <a:t>520 élèves</a:t>
            </a:r>
          </a:p>
          <a:p>
            <a:pPr algn="l"/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dont 490 demi-pensionnaires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fr-FR" dirty="0" smtClean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+mj-lt"/>
              </a:rPr>
              <a:t>19 classes</a:t>
            </a:r>
          </a:p>
          <a:p>
            <a:pPr algn="l"/>
            <a:r>
              <a:rPr lang="fr-FR" dirty="0" smtClean="0">
                <a:latin typeface="+mj-lt"/>
              </a:rPr>
              <a:t>	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sur 4 niveaux :</a:t>
            </a:r>
          </a:p>
          <a:p>
            <a:pPr marL="1828800" lvl="3" indent="-4572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 classes de 6</a:t>
            </a:r>
            <a:r>
              <a:rPr lang="fr-FR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ème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828800" lvl="3" indent="-4572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 classes de 5</a:t>
            </a:r>
            <a:r>
              <a:rPr lang="fr-FR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ème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828800" lvl="3" indent="-4572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classes de 4</a:t>
            </a:r>
            <a:r>
              <a:rPr lang="fr-FR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ème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828800" lvl="3" indent="-4572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classes de 3</a:t>
            </a:r>
            <a:r>
              <a:rPr lang="fr-FR" baseline="30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ème</a:t>
            </a:r>
          </a:p>
          <a:p>
            <a:pPr marL="1828800" lvl="3" indent="-45720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+ 1dispositif ULIS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12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2800" b="1" cap="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Projet d’Etablissement (20</a:t>
            </a:r>
            <a:r>
              <a:rPr lang="fr-FR" sz="2800" b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16</a:t>
            </a:r>
            <a:r>
              <a:rPr lang="x-none" sz="2800" b="1" cap="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/ 20</a:t>
            </a:r>
            <a:r>
              <a:rPr lang="fr-FR" sz="2800" b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20</a:t>
            </a:r>
            <a:r>
              <a:rPr lang="x-none" sz="2800" b="1" cap="all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r>
              <a:rPr lang="fr-FR" sz="2800" b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fr-FR" sz="2800" b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340768"/>
            <a:ext cx="7772400" cy="4572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dirty="0" smtClean="0"/>
              <a:t> </a:t>
            </a:r>
          </a:p>
          <a:p>
            <a:r>
              <a:rPr lang="fr-FR" sz="4500" b="1" dirty="0" smtClean="0">
                <a:solidFill>
                  <a:schemeClr val="accent2"/>
                </a:solidFill>
              </a:rPr>
              <a:t>Axe 1 : Accompagnement, motivation, ambition : permettre à chacun d’exprimer son potentiel</a:t>
            </a:r>
            <a:endParaRPr lang="fr-FR" sz="4500" dirty="0" smtClean="0">
              <a:solidFill>
                <a:schemeClr val="accent2"/>
              </a:solidFill>
            </a:endParaRPr>
          </a:p>
          <a:p>
            <a:pPr lvl="0"/>
            <a:r>
              <a:rPr lang="fr-FR" dirty="0" smtClean="0"/>
              <a:t>Soutenir et approfondir</a:t>
            </a:r>
          </a:p>
          <a:p>
            <a:pPr lvl="0"/>
            <a:r>
              <a:rPr lang="fr-FR" dirty="0" smtClean="0"/>
              <a:t>Promouvoir la coéducation</a:t>
            </a:r>
          </a:p>
          <a:p>
            <a:pPr lvl="0"/>
            <a:r>
              <a:rPr lang="fr-FR" dirty="0" smtClean="0"/>
              <a:t>Favoriser les actions de liaison</a:t>
            </a:r>
          </a:p>
          <a:p>
            <a:pPr lvl="0"/>
            <a:r>
              <a:rPr lang="fr-FR" dirty="0" smtClean="0"/>
              <a:t>Développer la connaissance des filières de formation, du monde du travail et de l’entreprise</a:t>
            </a:r>
          </a:p>
          <a:p>
            <a:pPr lvl="0"/>
            <a:r>
              <a:rPr lang="fr-FR" dirty="0" smtClean="0"/>
              <a:t>Initier une pédagogie au service de tous les élèves</a:t>
            </a:r>
          </a:p>
          <a:p>
            <a:r>
              <a:rPr lang="fr-FR" sz="4500" b="1" dirty="0" smtClean="0">
                <a:solidFill>
                  <a:schemeClr val="accent2"/>
                </a:solidFill>
              </a:rPr>
              <a:t>Axe 2 : Mixité, diversité, citoyenneté : Garantir un climat scolaire serein</a:t>
            </a:r>
            <a:endParaRPr lang="fr-FR" sz="4500" dirty="0" smtClean="0">
              <a:solidFill>
                <a:schemeClr val="accent2"/>
              </a:solidFill>
            </a:endParaRPr>
          </a:p>
          <a:p>
            <a:pPr lvl="0"/>
            <a:r>
              <a:rPr lang="fr-FR" dirty="0" smtClean="0"/>
              <a:t>Garantir une offre de formation diversifiée pour permettre aux élèves d’exploiter leurs potentialités</a:t>
            </a:r>
          </a:p>
          <a:p>
            <a:pPr lvl="0"/>
            <a:r>
              <a:rPr lang="fr-FR" dirty="0" smtClean="0"/>
              <a:t>Sensibiliser à toutes les dimensions de la vie sociale et citoyenne</a:t>
            </a:r>
          </a:p>
          <a:p>
            <a:pPr lvl="0"/>
            <a:r>
              <a:rPr lang="fr-FR" dirty="0" smtClean="0"/>
              <a:t>Mettre en œuvre un pilotage participatif et des modalités de gouvernance facilitant l’implication et l’engagement de chacun</a:t>
            </a:r>
          </a:p>
          <a:p>
            <a:pPr lvl="0"/>
            <a:r>
              <a:rPr lang="fr-FR" dirty="0" smtClean="0"/>
              <a:t>Promouvoir la vie collégienne</a:t>
            </a:r>
          </a:p>
          <a:p>
            <a:r>
              <a:rPr lang="fr-FR" sz="4500" b="1" dirty="0" smtClean="0">
                <a:solidFill>
                  <a:schemeClr val="accent2"/>
                </a:solidFill>
              </a:rPr>
              <a:t>Axe 3 : Art, culture, ouverture : apprendre des autres et avec les autres</a:t>
            </a:r>
            <a:endParaRPr lang="fr-FR" sz="4500" dirty="0" smtClean="0">
              <a:solidFill>
                <a:schemeClr val="accent2"/>
              </a:solidFill>
            </a:endParaRPr>
          </a:p>
          <a:p>
            <a:pPr lvl="0"/>
            <a:r>
              <a:rPr lang="fr-FR" dirty="0" smtClean="0"/>
              <a:t>Proposer aux élèves une très large palette de sorties et de voyages scolaires</a:t>
            </a:r>
          </a:p>
          <a:p>
            <a:pPr lvl="0"/>
            <a:r>
              <a:rPr lang="fr-FR" dirty="0" smtClean="0"/>
              <a:t>Inviter les arts et les sciences dans l’établissement</a:t>
            </a:r>
          </a:p>
          <a:p>
            <a:pPr lvl="0"/>
            <a:r>
              <a:rPr lang="fr-FR" dirty="0" smtClean="0"/>
              <a:t>Développer la connaissance des filières de formation, du monde du travail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864096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Résultats au DNB 2019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96% d’admis  (Essonne 88%)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	71% de mentions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5949280"/>
            <a:ext cx="46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5877272"/>
            <a:ext cx="4688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195736" y="6093296"/>
            <a:ext cx="663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j-lt"/>
              </a:rPr>
              <a:t>Distribution de la note de l’écrit à l’examen final du DNB 2018</a:t>
            </a:r>
            <a:endParaRPr lang="fr-FR" sz="1600" b="1" dirty="0">
              <a:latin typeface="+mj-lt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611560" y="2564904"/>
          <a:ext cx="69127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13576" cy="43204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Orientation fin de 3</a:t>
            </a:r>
            <a:r>
              <a:rPr lang="fr-FR" b="1" baseline="30000" dirty="0" smtClean="0">
                <a:solidFill>
                  <a:schemeClr val="tx1"/>
                </a:solidFill>
              </a:rPr>
              <a:t>ème</a:t>
            </a:r>
            <a:r>
              <a:rPr lang="fr-FR" b="1" dirty="0" smtClean="0">
                <a:solidFill>
                  <a:schemeClr val="tx1"/>
                </a:solidFill>
              </a:rPr>
              <a:t> 2019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pic>
        <p:nvPicPr>
          <p:cNvPr id="1026" name="Picture 2" descr="C:\Users\PRINCI~1\AppData\Local\Temp\graphi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334250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502810"/>
              </p:ext>
            </p:extLst>
          </p:nvPr>
        </p:nvGraphicFramePr>
        <p:xfrm>
          <a:off x="323528" y="1268760"/>
          <a:ext cx="8351838" cy="5244735"/>
        </p:xfrm>
        <a:graphic>
          <a:graphicData uri="http://schemas.openxmlformats.org/drawingml/2006/table">
            <a:tbl>
              <a:tblPr/>
              <a:tblGrid>
                <a:gridCol w="2835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9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2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7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7920"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Enseignements</a:t>
                      </a: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5990" marR="3599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Cycle 3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Cycle 4 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9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  <a:r>
                        <a:rPr kumimoji="0" lang="fr-FR" altLang="fr-F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e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r>
                        <a:rPr kumimoji="0" lang="fr-FR" altLang="fr-F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e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r>
                        <a:rPr kumimoji="0" lang="fr-FR" altLang="fr-F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e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fr-FR" altLang="fr-FR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e</a:t>
                      </a:r>
                    </a:p>
                  </a:txBody>
                  <a:tcPr marL="35990" marR="3599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Éducation physique et sportive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4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Enseignements artistiques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(arts plastiques + éducation musicale)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+ 1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+ 1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+ 1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+ 1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Français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85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4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4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4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4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HG – EMC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Langue vivante 1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4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Langue vivante 2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85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2h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2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2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Mathématiques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4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3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SVT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850"/>
                        </a:solidFill>
                        <a:effectLst/>
                        <a:latin typeface="+mj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4 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Technologie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Sciences physiques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 h 30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2615"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 Total 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26h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6000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100000"/>
                        <a:buFont typeface="Akkurat-BoldExtra" pitchFamily="-84" charset="0"/>
                        <a:defRPr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Lucida Grande" pitchFamily="-84" charset="0"/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rgbClr val="1C1850"/>
                        </a:buClr>
                        <a:buFont typeface="Arial" pitchFamily="34" charset="0"/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rgbClr val="1C1850"/>
                          </a:solidFill>
                          <a:latin typeface="Calibri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850"/>
                          </a:solidFill>
                          <a:effectLst/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26 h par niveau </a:t>
                      </a:r>
                    </a:p>
                  </a:txBody>
                  <a:tcPr marL="35990" marR="359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43608" y="188640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Les horaires de cours au collège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30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2742</TotalTime>
  <Words>1670</Words>
  <Application>Microsoft Office PowerPoint</Application>
  <PresentationFormat>Affichage à l'écran (4:3)</PresentationFormat>
  <Paragraphs>444</Paragraphs>
  <Slides>43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Métro</vt:lpstr>
      <vt:lpstr>COLLEGE DE L’ERMITAGE</vt:lpstr>
      <vt:lpstr>L’équipe de Direction</vt:lpstr>
      <vt:lpstr>     Un collège à taille humaine, récent et dynamique :  l’excellence pour tous.</vt:lpstr>
      <vt:lpstr>Un collège inauguré en 1996</vt:lpstr>
      <vt:lpstr>Les élèves Prévisions  pour la rentrée 2020</vt:lpstr>
      <vt:lpstr>Projet d’Etablissement (2016 / 2020) </vt:lpstr>
      <vt:lpstr>Résultats au DNB 2019</vt:lpstr>
      <vt:lpstr>Orientation fin de 3ème 2019  </vt:lpstr>
      <vt:lpstr>Présentation PowerPoint</vt:lpstr>
      <vt:lpstr>Les options ou cursus spécifiques au collège</vt:lpstr>
      <vt:lpstr>Les horaires de cours</vt:lpstr>
      <vt:lpstr>Les adultes</vt:lpstr>
      <vt:lpstr>Les adultes                   la direction </vt:lpstr>
      <vt:lpstr>Les adultes              l’intendance</vt:lpstr>
      <vt:lpstr>La Restauration</vt:lpstr>
      <vt:lpstr>Les adultes                la vie scolaire </vt:lpstr>
      <vt:lpstr>La cour et ses casiers</vt:lpstr>
      <vt:lpstr>Les adultes               les enseignants</vt:lpstr>
      <vt:lpstr>Les adultes    les personnels médico-sociaux</vt:lpstr>
      <vt:lpstr>Une dimension citoyenne</vt:lpstr>
      <vt:lpstr>Le drapeau commémoratif des attentats de novembre 2015</vt:lpstr>
      <vt:lpstr>Des remises de prix</vt:lpstr>
      <vt:lpstr>Présentation PowerPoint</vt:lpstr>
      <vt:lpstr>Engagement citoyen</vt:lpstr>
      <vt:lpstr>Cérémonies de récompenses aux élèves méritants et remise des diplômes du Brevet</vt:lpstr>
      <vt:lpstr>Formation PSC1 pour les 4ème </vt:lpstr>
      <vt:lpstr>Le parcours citoyen</vt:lpstr>
      <vt:lpstr>Un collège dynamique</vt:lpstr>
      <vt:lpstr>Des voyages et sorties pédagogiques</vt:lpstr>
      <vt:lpstr>Un suivi éducatif particulier une école inclusive</vt:lpstr>
      <vt:lpstr>Le parcours Avenir</vt:lpstr>
      <vt:lpstr>Communication fluide avec les parents</vt:lpstr>
      <vt:lpstr>La sixième</vt:lpstr>
      <vt:lpstr>La journée d’intégration des sixièmes à Chamarande</vt:lpstr>
      <vt:lpstr>L’entrée en 6ème     des nouveautés</vt:lpstr>
      <vt:lpstr>L’entrée en 6ème     des nouveautés</vt:lpstr>
      <vt:lpstr>L’élève au centre du dispositif</vt:lpstr>
      <vt:lpstr>Les cycles scolaires La continuité des apprentissages dans la liaison école-collège</vt:lpstr>
      <vt:lpstr> Les horaires – 6ème </vt:lpstr>
      <vt:lpstr>Les enseignements complémentaires Règles générales</vt:lpstr>
      <vt:lpstr>EXEMPLE D’EMPLOI DU TEMPS</vt:lpstr>
      <vt:lpstr>Le socle commun</vt:lpstr>
      <vt:lpstr>Inscription auprès des Directeurs d’école  (dossier Affelnet)  Dossiers papiers envoyés dans les écoles en mai   Restitution des dossiers papier les 9-10 et 11 juin après prise de rendez-vous téléphonique auprès de Madame MERLIN.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L’ERMITAGE</dc:title>
  <dc:creator>pa</dc:creator>
  <cp:lastModifiedBy>TRiviere</cp:lastModifiedBy>
  <cp:revision>150</cp:revision>
  <dcterms:created xsi:type="dcterms:W3CDTF">2016-03-25T07:18:43Z</dcterms:created>
  <dcterms:modified xsi:type="dcterms:W3CDTF">2020-06-20T18:11:49Z</dcterms:modified>
</cp:coreProperties>
</file>